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06" r:id="rId2"/>
    <p:sldId id="310" r:id="rId3"/>
    <p:sldId id="311" r:id="rId4"/>
    <p:sldId id="285" r:id="rId5"/>
    <p:sldId id="357" r:id="rId6"/>
    <p:sldId id="286" r:id="rId7"/>
    <p:sldId id="312" r:id="rId8"/>
    <p:sldId id="32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3" r:id="rId17"/>
    <p:sldId id="324" r:id="rId18"/>
    <p:sldId id="325" r:id="rId19"/>
    <p:sldId id="326" r:id="rId20"/>
    <p:sldId id="328" r:id="rId21"/>
    <p:sldId id="370" r:id="rId22"/>
    <p:sldId id="329" r:id="rId23"/>
    <p:sldId id="330" r:id="rId24"/>
    <p:sldId id="332" r:id="rId25"/>
    <p:sldId id="335" r:id="rId26"/>
    <p:sldId id="358" r:id="rId27"/>
    <p:sldId id="289" r:id="rId28"/>
    <p:sldId id="264" r:id="rId29"/>
    <p:sldId id="333" r:id="rId30"/>
    <p:sldId id="354" r:id="rId31"/>
    <p:sldId id="334" r:id="rId32"/>
    <p:sldId id="336" r:id="rId33"/>
    <p:sldId id="337" r:id="rId34"/>
    <p:sldId id="338" r:id="rId35"/>
    <p:sldId id="340" r:id="rId36"/>
    <p:sldId id="341" r:id="rId37"/>
    <p:sldId id="346" r:id="rId38"/>
    <p:sldId id="342" r:id="rId39"/>
    <p:sldId id="344" r:id="rId40"/>
    <p:sldId id="345" r:id="rId41"/>
    <p:sldId id="347" r:id="rId42"/>
    <p:sldId id="361" r:id="rId43"/>
    <p:sldId id="292" r:id="rId44"/>
    <p:sldId id="293" r:id="rId45"/>
    <p:sldId id="348" r:id="rId46"/>
    <p:sldId id="371" r:id="rId47"/>
    <p:sldId id="349" r:id="rId48"/>
    <p:sldId id="350" r:id="rId49"/>
    <p:sldId id="372" r:id="rId50"/>
    <p:sldId id="352" r:id="rId51"/>
    <p:sldId id="353" r:id="rId52"/>
    <p:sldId id="359" r:id="rId53"/>
    <p:sldId id="360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55" r:id="rId63"/>
    <p:sldId id="307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默认节" id="{13C2522A-7989-4575-B0B4-EC1DA616278F}">
          <p14:sldIdLst>
            <p14:sldId id="306"/>
            <p14:sldId id="285"/>
            <p14:sldId id="286"/>
            <p14:sldId id="288"/>
            <p14:sldId id="289"/>
            <p14:sldId id="264"/>
            <p14:sldId id="290"/>
            <p14:sldId id="291"/>
            <p14:sldId id="292"/>
            <p14:sldId id="293"/>
            <p14:sldId id="296"/>
            <p14:sldId id="297"/>
            <p14:sldId id="300"/>
            <p14:sldId id="308"/>
            <p14:sldId id="309"/>
            <p14:sldId id="30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FBFBF"/>
    <a:srgbClr val="06D8A1"/>
    <a:srgbClr val="50FACD"/>
    <a:srgbClr val="95FA5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201" autoAdjust="0"/>
    <p:restoredTop sz="95567" autoAdjust="0"/>
  </p:normalViewPr>
  <p:slideViewPr>
    <p:cSldViewPr snapToGrid="0">
      <p:cViewPr varScale="1">
        <p:scale>
          <a:sx n="80" d="100"/>
          <a:sy n="80" d="100"/>
        </p:scale>
        <p:origin x="-78" y="-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1A2E1-2896-457B-A507-39020BBC28D7}" type="datetimeFigureOut">
              <a:rPr lang="zh-CN" altLang="en-US" smtClean="0"/>
              <a:pPr/>
              <a:t>2017/07/06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68D95-4E9A-4E78-9C0D-BDA88A4F0C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7084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95759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78988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878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68D95-4E9A-4E78-9C0D-BDA88A4F0C2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53388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E6DEF-1EB9-46E8-8A13-C77D28B2E931}" type="datetimeFigureOut">
              <a:rPr lang="zh-CN" altLang="en-US"/>
              <a:pPr>
                <a:defRPr/>
              </a:pPr>
              <a:t>2017/07/06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175F1D-1CB9-41FA-A29E-CDBBBB7722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6938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699"/>
          <a:stretch/>
        </p:blipFill>
        <p:spPr>
          <a:xfrm>
            <a:off x="-76200" y="-28224"/>
            <a:ext cx="12268200" cy="68862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3058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 userDrawn="1"/>
        </p:nvCxnSpPr>
        <p:spPr>
          <a:xfrm>
            <a:off x="1053184" y="1387596"/>
            <a:ext cx="302986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7784" y="517371"/>
            <a:ext cx="3975100" cy="346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027785" y="864098"/>
            <a:ext cx="3975100" cy="403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 smtClean="0"/>
              <a:t>点击</a:t>
            </a:r>
            <a:r>
              <a:rPr kumimoji="1" lang="zh-CN" altLang="en-US" smtClean="0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69665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085437" y="2246093"/>
            <a:ext cx="3975100" cy="62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 smtClean="0"/>
              <a:t>PART</a:t>
            </a:r>
            <a:endParaRPr kumimoji="1" lang="zh-CN" altLang="en-US" dirty="0"/>
          </a:p>
        </p:txBody>
      </p:sp>
      <p:cxnSp>
        <p:nvCxnSpPr>
          <p:cNvPr id="9" name="直接连接符 36"/>
          <p:cNvCxnSpPr/>
          <p:nvPr userDrawn="1"/>
        </p:nvCxnSpPr>
        <p:spPr>
          <a:xfrm>
            <a:off x="4121191" y="3773959"/>
            <a:ext cx="401955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085436" y="3010026"/>
            <a:ext cx="5630063" cy="62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 smtClean="0"/>
              <a:t>点击此处添加简短介绍。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55035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55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7799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5598"/>
          </a:xfrm>
          <a:prstGeom prst="rect">
            <a:avLst/>
          </a:prstGeom>
        </p:spPr>
      </p:pic>
      <p:cxnSp>
        <p:nvCxnSpPr>
          <p:cNvPr id="3" name="直接连接符 18"/>
          <p:cNvCxnSpPr/>
          <p:nvPr userDrawn="1"/>
        </p:nvCxnSpPr>
        <p:spPr>
          <a:xfrm>
            <a:off x="1053184" y="1387596"/>
            <a:ext cx="302986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7784" y="517371"/>
            <a:ext cx="3975100" cy="346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027785" y="864098"/>
            <a:ext cx="3975100" cy="403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 smtClean="0"/>
              <a:t>点击</a:t>
            </a:r>
            <a:r>
              <a:rPr kumimoji="1" lang="zh-CN" altLang="en-US" smtClean="0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52573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007" b="7620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0730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007" b="7620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18"/>
          <p:cNvCxnSpPr/>
          <p:nvPr userDrawn="1"/>
        </p:nvCxnSpPr>
        <p:spPr>
          <a:xfrm>
            <a:off x="1053184" y="1387596"/>
            <a:ext cx="302986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7784" y="517371"/>
            <a:ext cx="3975100" cy="346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027785" y="864098"/>
            <a:ext cx="3975100" cy="403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 smtClean="0"/>
              <a:t>点击</a:t>
            </a:r>
            <a:r>
              <a:rPr kumimoji="1" lang="zh-CN" altLang="en-US" smtClean="0"/>
              <a:t>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317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3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15338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0193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0" r:id="rId3"/>
    <p:sldLayoutId id="2147483663" r:id="rId4"/>
    <p:sldLayoutId id="2147483657" r:id="rId5"/>
    <p:sldLayoutId id="2147483664" r:id="rId6"/>
    <p:sldLayoutId id="2147483658" r:id="rId7"/>
    <p:sldLayoutId id="2147483665" r:id="rId8"/>
    <p:sldLayoutId id="2147483659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ava-archive-javase8-2177648.html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openjdk.java.net/install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upport.apple.com/kb/dl1572" TargetMode="External"/><Relationship Id="rId5" Type="http://schemas.openxmlformats.org/officeDocument/2006/relationships/hyperlink" Target="http://www.oracle.com/technetwork/java/javase/archive-139210.html" TargetMode="External"/><Relationship Id="rId4" Type="http://schemas.openxmlformats.org/officeDocument/2006/relationships/hyperlink" Target="https://www.oracle.com/technetwork/java/javase/downloads/java-archive-downloads-javase7-521261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email@example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10.240.3.117:8011/CKTWIKI/index.php/Gerrit%E7%9A%84%E9%85%8D%E7%BD%AE%E4%B8%8E%E4%BD%BF%E7%94%A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0.240.3.117:8011/CKTWIKI/index.php/%E6%96%87%E4%BB%B6:Template-SCM_Auth_and_New_branch_application_form.xl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10.240.2.188:808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urce.android.com/source/buildi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source.android.com/source/buildin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hyperlink" Target="https://jingyan.baidu.com/article/20095761b32558cb0621b441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file:///\\10.240.2.185\&#36719;&#20214;&#37096;\MTK&#25991;&#20214;\&#24037;&#20855;\SmartPhon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10.240.3.117:8011/CKTWIKI/index.php/%E6%97%A5%E5%B8%B8%E5%B7%A5%E4%BD%9C%E6%8C%87%E5%AF%BC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6935"/>
          <a:stretch/>
        </p:blipFill>
        <p:spPr>
          <a:xfrm>
            <a:off x="3652840" y="-163743"/>
            <a:ext cx="9023658" cy="7256099"/>
          </a:xfrm>
          <a:prstGeom prst="rect">
            <a:avLst/>
          </a:prstGeom>
          <a:effectLst>
            <a:softEdge rad="1270000"/>
          </a:effectLst>
        </p:spPr>
      </p:pic>
      <p:grpSp>
        <p:nvGrpSpPr>
          <p:cNvPr id="17" name="组合 16"/>
          <p:cNvGrpSpPr/>
          <p:nvPr/>
        </p:nvGrpSpPr>
        <p:grpSpPr>
          <a:xfrm>
            <a:off x="657226" y="2021409"/>
            <a:ext cx="6525232" cy="2664891"/>
            <a:chOff x="721325" y="2135709"/>
            <a:chExt cx="5386378" cy="1938335"/>
          </a:xfrm>
        </p:grpSpPr>
        <p:sp>
          <p:nvSpPr>
            <p:cNvPr id="10" name="矩形 9"/>
            <p:cNvSpPr/>
            <p:nvPr/>
          </p:nvSpPr>
          <p:spPr>
            <a:xfrm>
              <a:off x="721325" y="3171827"/>
              <a:ext cx="3864963" cy="90221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>
                <a:solidFill>
                  <a:srgbClr val="E95454"/>
                </a:solidFill>
                <a:latin typeface="Calibri"/>
                <a:ea typeface="宋体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21325" y="2135709"/>
              <a:ext cx="5386378" cy="1715156"/>
              <a:chOff x="721325" y="2135709"/>
              <a:chExt cx="5386378" cy="171515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721325" y="2135709"/>
                <a:ext cx="5107976" cy="103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 algn="ctr"/>
                <a:endParaRPr kumimoji="1" lang="zh-CN" altLang="en-US" sz="6000" dirty="0">
                  <a:solidFill>
                    <a:srgbClr val="E95454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35628" y="2258596"/>
                <a:ext cx="5172075" cy="7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6000" b="1" dirty="0" smtClean="0">
                    <a:solidFill>
                      <a:srgbClr val="384956"/>
                    </a:solidFill>
                    <a:latin typeface="+mn-ea"/>
                    <a:cs typeface="Arial"/>
                  </a:rPr>
                  <a:t>培训</a:t>
                </a:r>
                <a:endParaRPr lang="zh-CN" altLang="en-US" sz="6000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32240" y="3112112"/>
                <a:ext cx="4392989" cy="738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b="1" dirty="0" smtClean="0">
                    <a:solidFill>
                      <a:srgbClr val="002060"/>
                    </a:solidFill>
                    <a:latin typeface="+mn-ea"/>
                  </a:rPr>
                  <a:t>开发平台介绍</a:t>
                </a:r>
                <a:endParaRPr lang="zh-CN" altLang="en-US" sz="6000" b="1" dirty="0">
                  <a:solidFill>
                    <a:srgbClr val="002060"/>
                  </a:solidFill>
                  <a:latin typeface="+mn-ea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2539052" y="5349957"/>
            <a:ext cx="2031317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/>
              </a:rPr>
              <a:t>讲师：刘建海</a:t>
            </a:r>
            <a:endParaRPr kumimoji="1"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9" y="76039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96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8626855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、在</a:t>
            </a:r>
            <a:r>
              <a:rPr lang="en-US" altLang="en-US" sz="2800" dirty="0" smtClean="0">
                <a:latin typeface="+mn-ea"/>
              </a:rPr>
              <a:t>VMware</a:t>
            </a:r>
            <a:r>
              <a:rPr lang="zh-CN" altLang="en-US" sz="2800" dirty="0" smtClean="0">
                <a:latin typeface="+mn-ea"/>
              </a:rPr>
              <a:t>虚拟机中安装</a:t>
            </a:r>
            <a:r>
              <a:rPr lang="en-US" altLang="en-US" sz="2800" dirty="0" smtClean="0">
                <a:latin typeface="+mn-ea"/>
              </a:rPr>
              <a:t>Ubuntu-12.04</a:t>
            </a:r>
            <a:r>
              <a:rPr lang="zh-CN" altLang="en-US" sz="2800" dirty="0" smtClean="0">
                <a:latin typeface="+mn-ea"/>
              </a:rPr>
              <a:t>系统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562109" y="1595001"/>
            <a:ext cx="3028208" cy="304698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弹出安装对话框，一步一步设置配置项，直到安装完成</a:t>
            </a:r>
            <a:r>
              <a:rPr lang="zh-CN" altLang="en-US" sz="2400" dirty="0" smtClean="0"/>
              <a:t>（具体方法请参考“</a:t>
            </a:r>
            <a:r>
              <a:rPr lang="en-US" sz="2400" dirty="0" smtClean="0"/>
              <a:t>CKT</a:t>
            </a:r>
            <a:r>
              <a:rPr lang="zh-CN" altLang="en-US" sz="2400" dirty="0" smtClean="0"/>
              <a:t>开发编译环境安装指导书</a:t>
            </a:r>
            <a:r>
              <a:rPr lang="en-US" sz="2400" dirty="0" smtClean="0"/>
              <a:t>-</a:t>
            </a:r>
            <a:r>
              <a:rPr lang="zh-CN" altLang="en-US" sz="2400" dirty="0" smtClean="0"/>
              <a:t>研发初级版</a:t>
            </a:r>
            <a:r>
              <a:rPr lang="en-US" sz="2400" dirty="0" smtClean="0"/>
              <a:t>A20160201.chm</a:t>
            </a:r>
            <a:r>
              <a:rPr lang="zh-CN" altLang="en-US" sz="2400" dirty="0" smtClean="0"/>
              <a:t>”说明文档）</a:t>
            </a:r>
            <a:endParaRPr lang="zh-CN" altLang="en-US" sz="24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6932" y="1632239"/>
            <a:ext cx="7297676" cy="486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8626855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、在</a:t>
            </a:r>
            <a:r>
              <a:rPr lang="en-US" altLang="en-US" sz="2800" dirty="0" smtClean="0">
                <a:latin typeface="+mn-ea"/>
              </a:rPr>
              <a:t>VMware</a:t>
            </a:r>
            <a:r>
              <a:rPr lang="zh-CN" altLang="en-US" sz="2800" dirty="0" smtClean="0">
                <a:latin typeface="+mn-ea"/>
              </a:rPr>
              <a:t>虚拟机中安装</a:t>
            </a:r>
            <a:r>
              <a:rPr lang="en-US" altLang="en-US" sz="2800" dirty="0" smtClean="0">
                <a:latin typeface="+mn-ea"/>
              </a:rPr>
              <a:t>Ubuntu-12.04</a:t>
            </a:r>
            <a:r>
              <a:rPr lang="zh-CN" altLang="en-US" sz="2800" dirty="0" smtClean="0">
                <a:latin typeface="+mn-ea"/>
              </a:rPr>
              <a:t>系统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562109" y="1595001"/>
            <a:ext cx="3028208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新建虚拟机完成后，界面如图所示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1448" y="1634667"/>
            <a:ext cx="7303160" cy="48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8626855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、在</a:t>
            </a:r>
            <a:r>
              <a:rPr lang="en-US" altLang="en-US" sz="2800" dirty="0" smtClean="0">
                <a:latin typeface="+mn-ea"/>
              </a:rPr>
              <a:t>VMware</a:t>
            </a:r>
            <a:r>
              <a:rPr lang="zh-CN" altLang="en-US" sz="2800" dirty="0" smtClean="0">
                <a:latin typeface="+mn-ea"/>
              </a:rPr>
              <a:t>虚拟机中安装</a:t>
            </a:r>
            <a:r>
              <a:rPr lang="en-US" altLang="en-US" sz="2800" dirty="0" smtClean="0">
                <a:latin typeface="+mn-ea"/>
              </a:rPr>
              <a:t>Ubuntu-12.04</a:t>
            </a:r>
            <a:r>
              <a:rPr lang="zh-CN" altLang="en-US" sz="2800" dirty="0" smtClean="0">
                <a:latin typeface="+mn-ea"/>
              </a:rPr>
              <a:t>系统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562109" y="1595001"/>
            <a:ext cx="3028208" cy="34163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开始启动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，点击开启此虚拟机选项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注：上述安装完成之后，如果想要修改之前的配置，可以点击编辑虚拟机设置选项，修改之前的设置项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7203" y="1615044"/>
            <a:ext cx="7241779" cy="482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8626855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、在</a:t>
            </a:r>
            <a:r>
              <a:rPr lang="en-US" altLang="en-US" sz="2800" dirty="0" smtClean="0">
                <a:latin typeface="+mn-ea"/>
              </a:rPr>
              <a:t>VMware</a:t>
            </a:r>
            <a:r>
              <a:rPr lang="zh-CN" altLang="en-US" sz="2800" dirty="0" smtClean="0">
                <a:latin typeface="+mn-ea"/>
              </a:rPr>
              <a:t>虚拟机中安装</a:t>
            </a:r>
            <a:r>
              <a:rPr lang="en-US" altLang="en-US" sz="2800" dirty="0" smtClean="0">
                <a:latin typeface="+mn-ea"/>
              </a:rPr>
              <a:t>Ubuntu-12.04</a:t>
            </a:r>
            <a:r>
              <a:rPr lang="zh-CN" altLang="en-US" sz="2800" dirty="0" smtClean="0">
                <a:latin typeface="+mn-ea"/>
              </a:rPr>
              <a:t>系统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562109" y="1595001"/>
            <a:ext cx="3028208" cy="489364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第一次开启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可能会有这个提示，按</a:t>
            </a:r>
            <a:r>
              <a:rPr lang="en-US" altLang="zh-CN" sz="2400" dirty="0" smtClean="0">
                <a:latin typeface="+mn-ea"/>
              </a:rPr>
              <a:t>s</a:t>
            </a:r>
            <a:r>
              <a:rPr lang="zh-CN" altLang="en-US" sz="2400" dirty="0" smtClean="0">
                <a:latin typeface="+mn-ea"/>
              </a:rPr>
              <a:t>键跳过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说明：出现这个是</a:t>
            </a:r>
            <a:r>
              <a:rPr lang="zh-CN" altLang="en-US" sz="2400" dirty="0" smtClean="0"/>
              <a:t>因为备份这个</a:t>
            </a:r>
            <a:r>
              <a:rPr lang="en-US" sz="2400" dirty="0" err="1" smtClean="0"/>
              <a:t>Ubuntu</a:t>
            </a:r>
            <a:r>
              <a:rPr lang="zh-CN" altLang="en-US" sz="2400" dirty="0" smtClean="0"/>
              <a:t>的时候，已经挂载了一个硬盘，但是刚刚我们配置的时候没有挂载，所以会有这个提示，稍后再说明如何挂载硬盘，这里按</a:t>
            </a:r>
            <a:r>
              <a:rPr lang="en-US" altLang="zh-CN" sz="2400" dirty="0" smtClean="0"/>
              <a:t>s</a:t>
            </a:r>
            <a:r>
              <a:rPr lang="zh-CN" altLang="en-US" sz="2400" dirty="0" smtClean="0"/>
              <a:t>先跳过</a:t>
            </a:r>
            <a:endParaRPr lang="zh-CN" altLang="en-US" sz="24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62" y="1625186"/>
            <a:ext cx="7224094" cy="479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8626855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、在</a:t>
            </a:r>
            <a:r>
              <a:rPr lang="en-US" altLang="en-US" sz="2800" dirty="0" smtClean="0">
                <a:latin typeface="+mn-ea"/>
              </a:rPr>
              <a:t>VMware</a:t>
            </a:r>
            <a:r>
              <a:rPr lang="zh-CN" altLang="en-US" sz="2800" dirty="0" smtClean="0">
                <a:latin typeface="+mn-ea"/>
              </a:rPr>
              <a:t>虚拟机中安装</a:t>
            </a:r>
            <a:r>
              <a:rPr lang="en-US" altLang="en-US" sz="2800" dirty="0" smtClean="0">
                <a:latin typeface="+mn-ea"/>
              </a:rPr>
              <a:t>Ubuntu-12.04</a:t>
            </a:r>
            <a:r>
              <a:rPr lang="zh-CN" altLang="en-US" sz="2800" dirty="0" smtClean="0">
                <a:latin typeface="+mn-ea"/>
              </a:rPr>
              <a:t>系统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562109" y="1595001"/>
            <a:ext cx="3028208" cy="267765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跳过之后就到登陆界面了，用户名是</a:t>
            </a:r>
            <a:r>
              <a:rPr lang="en-US" altLang="zh-CN" sz="2400" dirty="0" err="1" smtClean="0">
                <a:latin typeface="+mn-ea"/>
              </a:rPr>
              <a:t>ckt</a:t>
            </a:r>
            <a:r>
              <a:rPr lang="zh-CN" altLang="en-US" sz="2400" dirty="0" smtClean="0">
                <a:latin typeface="+mn-ea"/>
              </a:rPr>
              <a:t>，密码也是</a:t>
            </a:r>
            <a:r>
              <a:rPr lang="en-US" altLang="zh-CN" sz="2400" dirty="0" err="1" smtClean="0">
                <a:latin typeface="+mn-ea"/>
              </a:rPr>
              <a:t>ckt</a:t>
            </a:r>
            <a:r>
              <a:rPr lang="zh-CN" altLang="en-US" sz="2400" dirty="0" smtClean="0">
                <a:latin typeface="+mn-ea"/>
              </a:rPr>
              <a:t>，输入之后回车即可进入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系统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zh-CN" altLang="en-US" sz="24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6374" y="1622187"/>
            <a:ext cx="7216981" cy="479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8626855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、在</a:t>
            </a:r>
            <a:r>
              <a:rPr lang="en-US" altLang="en-US" sz="2800" dirty="0" smtClean="0">
                <a:latin typeface="+mn-ea"/>
              </a:rPr>
              <a:t>VMware</a:t>
            </a:r>
            <a:r>
              <a:rPr lang="zh-CN" altLang="en-US" sz="2800" dirty="0" smtClean="0">
                <a:latin typeface="+mn-ea"/>
              </a:rPr>
              <a:t>虚拟机中安装</a:t>
            </a:r>
            <a:r>
              <a:rPr lang="en-US" altLang="en-US" sz="2800" dirty="0" smtClean="0">
                <a:latin typeface="+mn-ea"/>
              </a:rPr>
              <a:t>Ubuntu-12.04</a:t>
            </a:r>
            <a:r>
              <a:rPr lang="zh-CN" altLang="en-US" sz="2800" dirty="0" smtClean="0">
                <a:latin typeface="+mn-ea"/>
              </a:rPr>
              <a:t>系统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562109" y="1595001"/>
            <a:ext cx="3028208" cy="193898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系统界面如图所示。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到这里，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已经安装到虚拟机中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9094" y="1597542"/>
            <a:ext cx="7214261" cy="480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504753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800" dirty="0" smtClean="0">
                <a:latin typeface="+mn-ea"/>
              </a:rPr>
              <a:t>android</a:t>
            </a:r>
            <a:r>
              <a:rPr lang="zh-CN" altLang="en-US" sz="2800" dirty="0" smtClean="0">
                <a:latin typeface="+mn-ea"/>
              </a:rPr>
              <a:t>对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的版本要求：</a:t>
            </a:r>
            <a:endParaRPr lang="en-US" altLang="zh-CN" sz="2800" dirty="0" smtClean="0">
              <a:latin typeface="+mn-ea"/>
            </a:endParaRPr>
          </a:p>
          <a:p>
            <a:endParaRPr lang="zh-CN" altLang="en-US" sz="800" dirty="0" smtClean="0">
              <a:latin typeface="+mn-ea"/>
            </a:endParaRPr>
          </a:p>
          <a:p>
            <a:r>
              <a:rPr lang="en-US" sz="2400" dirty="0" smtClean="0">
                <a:latin typeface="+mn-ea"/>
              </a:rPr>
              <a:t>The master branch of Android in AOSP: </a:t>
            </a:r>
            <a:r>
              <a:rPr lang="en-US" sz="2400" dirty="0" err="1" smtClean="0">
                <a:latin typeface="+mn-ea"/>
              </a:rPr>
              <a:t>Ubuntu</a:t>
            </a:r>
            <a:r>
              <a:rPr lang="en-US" sz="2400" dirty="0" smtClean="0">
                <a:latin typeface="+mn-ea"/>
              </a:rPr>
              <a:t> - </a:t>
            </a:r>
            <a:r>
              <a:rPr lang="en-US" sz="2400" dirty="0" err="1" smtClean="0">
                <a:latin typeface="+mn-ea"/>
                <a:hlinkClick r:id="rId2"/>
              </a:rPr>
              <a:t>OpenJDK</a:t>
            </a:r>
            <a:r>
              <a:rPr lang="en-US" sz="2400" dirty="0" smtClean="0">
                <a:latin typeface="+mn-ea"/>
                <a:hlinkClick r:id="rId2"/>
              </a:rPr>
              <a:t> 8</a:t>
            </a:r>
            <a:r>
              <a:rPr lang="en-US" sz="2400" dirty="0" smtClean="0">
                <a:latin typeface="+mn-ea"/>
              </a:rPr>
              <a:t>, Mac OS - </a:t>
            </a:r>
            <a:r>
              <a:rPr lang="en-US" sz="2400" dirty="0" err="1" smtClean="0">
                <a:latin typeface="+mn-ea"/>
                <a:hlinkClick r:id="rId3"/>
              </a:rPr>
              <a:t>jdk</a:t>
            </a:r>
            <a:r>
              <a:rPr lang="en-US" sz="2400" dirty="0" smtClean="0">
                <a:latin typeface="+mn-ea"/>
                <a:hlinkClick r:id="rId3"/>
              </a:rPr>
              <a:t> 8u45 or newer</a:t>
            </a:r>
            <a:endParaRPr lang="en-US" sz="2400" dirty="0" smtClean="0">
              <a:latin typeface="+mn-ea"/>
            </a:endParaRPr>
          </a:p>
          <a:p>
            <a:endParaRPr lang="en-US" sz="1000" dirty="0" smtClean="0">
              <a:latin typeface="+mn-ea"/>
            </a:endParaRPr>
          </a:p>
          <a:p>
            <a:r>
              <a:rPr lang="en-US" sz="2400" dirty="0" smtClean="0">
                <a:latin typeface="+mn-ea"/>
              </a:rPr>
              <a:t>Android 5.x (Lollipop) - Android 6.0 (Marshmallow): </a:t>
            </a:r>
            <a:r>
              <a:rPr lang="en-US" sz="2400" dirty="0" err="1" smtClean="0">
                <a:latin typeface="+mn-ea"/>
              </a:rPr>
              <a:t>Ubuntu</a:t>
            </a:r>
            <a:r>
              <a:rPr lang="en-US" sz="2400" dirty="0" smtClean="0">
                <a:latin typeface="+mn-ea"/>
              </a:rPr>
              <a:t> - </a:t>
            </a:r>
            <a:r>
              <a:rPr lang="en-US" sz="2400" dirty="0" err="1" smtClean="0">
                <a:latin typeface="+mn-ea"/>
                <a:hlinkClick r:id="rId2"/>
              </a:rPr>
              <a:t>OpenJDK</a:t>
            </a:r>
            <a:r>
              <a:rPr lang="en-US" sz="2400" dirty="0" smtClean="0">
                <a:latin typeface="+mn-ea"/>
                <a:hlinkClick r:id="rId2"/>
              </a:rPr>
              <a:t> 7</a:t>
            </a:r>
            <a:r>
              <a:rPr lang="en-US" sz="2400" dirty="0" smtClean="0">
                <a:latin typeface="+mn-ea"/>
              </a:rPr>
              <a:t>, Mac OS - </a:t>
            </a:r>
            <a:r>
              <a:rPr lang="en-US" sz="2400" dirty="0" smtClean="0">
                <a:latin typeface="+mn-ea"/>
                <a:hlinkClick r:id="rId4"/>
              </a:rPr>
              <a:t>jdk-7u71-macosx-x64.dmg</a:t>
            </a:r>
            <a:endParaRPr lang="en-US" sz="2400" dirty="0" smtClean="0">
              <a:latin typeface="+mn-ea"/>
            </a:endParaRPr>
          </a:p>
          <a:p>
            <a:endParaRPr lang="en-US" sz="1000" dirty="0" smtClean="0">
              <a:latin typeface="+mn-ea"/>
            </a:endParaRPr>
          </a:p>
          <a:p>
            <a:r>
              <a:rPr lang="en-US" sz="2400" dirty="0" smtClean="0">
                <a:latin typeface="+mn-ea"/>
              </a:rPr>
              <a:t>Android 2.3.x (Gingerbread) - Android 4.4.x (</a:t>
            </a:r>
            <a:r>
              <a:rPr lang="en-US" sz="2400" dirty="0" err="1" smtClean="0">
                <a:latin typeface="+mn-ea"/>
              </a:rPr>
              <a:t>KitKat</a:t>
            </a:r>
            <a:r>
              <a:rPr lang="en-US" sz="2400" dirty="0" smtClean="0">
                <a:latin typeface="+mn-ea"/>
              </a:rPr>
              <a:t>): </a:t>
            </a:r>
            <a:r>
              <a:rPr lang="en-US" sz="2400" dirty="0" err="1" smtClean="0">
                <a:latin typeface="+mn-ea"/>
              </a:rPr>
              <a:t>Ubuntu</a:t>
            </a:r>
            <a:r>
              <a:rPr lang="en-US" sz="2400" dirty="0" smtClean="0">
                <a:latin typeface="+mn-ea"/>
              </a:rPr>
              <a:t> - </a:t>
            </a:r>
            <a:r>
              <a:rPr lang="en-US" sz="2400" dirty="0" smtClean="0">
                <a:latin typeface="+mn-ea"/>
                <a:hlinkClick r:id="rId5"/>
              </a:rPr>
              <a:t>Java JDK 6</a:t>
            </a:r>
            <a:r>
              <a:rPr lang="en-US" sz="2400" dirty="0" smtClean="0">
                <a:latin typeface="+mn-ea"/>
              </a:rPr>
              <a:t>, Mac OS - </a:t>
            </a:r>
            <a:r>
              <a:rPr lang="en-US" sz="2400" dirty="0" smtClean="0">
                <a:latin typeface="+mn-ea"/>
                <a:hlinkClick r:id="rId6"/>
              </a:rPr>
              <a:t>Java JDK 6</a:t>
            </a:r>
            <a:endParaRPr lang="en-US" sz="2400" dirty="0" smtClean="0">
              <a:latin typeface="+mn-ea"/>
            </a:endParaRPr>
          </a:p>
          <a:p>
            <a:endParaRPr lang="en-US" sz="1000" dirty="0" smtClean="0">
              <a:latin typeface="+mn-ea"/>
            </a:endParaRPr>
          </a:p>
          <a:p>
            <a:r>
              <a:rPr lang="en-US" sz="2400" dirty="0" smtClean="0">
                <a:latin typeface="+mn-ea"/>
              </a:rPr>
              <a:t>Android 1.5 (Cupcake) - Android 2.2.x (</a:t>
            </a:r>
            <a:r>
              <a:rPr lang="en-US" sz="2400" dirty="0" err="1" smtClean="0">
                <a:latin typeface="+mn-ea"/>
              </a:rPr>
              <a:t>Froyo</a:t>
            </a:r>
            <a:r>
              <a:rPr lang="en-US" sz="2400" dirty="0" smtClean="0">
                <a:latin typeface="+mn-ea"/>
              </a:rPr>
              <a:t>): </a:t>
            </a:r>
            <a:r>
              <a:rPr lang="en-US" sz="2400" dirty="0" err="1" smtClean="0">
                <a:latin typeface="+mn-ea"/>
              </a:rPr>
              <a:t>Ubuntu</a:t>
            </a:r>
            <a:r>
              <a:rPr lang="en-US" sz="2400" dirty="0" smtClean="0">
                <a:latin typeface="+mn-ea"/>
              </a:rPr>
              <a:t> - </a:t>
            </a:r>
            <a:r>
              <a:rPr lang="en-US" sz="2400" dirty="0" smtClean="0">
                <a:latin typeface="+mn-ea"/>
                <a:hlinkClick r:id="rId5"/>
              </a:rPr>
              <a:t>Java JDK 5</a:t>
            </a:r>
            <a:endParaRPr lang="en-US" sz="2400" dirty="0" smtClean="0">
              <a:latin typeface="+mn-ea"/>
            </a:endParaRPr>
          </a:p>
          <a:p>
            <a:endParaRPr lang="en-US" altLang="zh-CN" sz="1000" dirty="0" smtClean="0">
              <a:latin typeface="+mn-ea"/>
            </a:endParaRPr>
          </a:p>
          <a:p>
            <a:r>
              <a:rPr lang="zh-CN" altLang="en-US" sz="2400" b="1" dirty="0" smtClean="0"/>
              <a:t>关于编译环境的官方说明：</a:t>
            </a:r>
            <a:r>
              <a:rPr lang="en-US" sz="2400" b="1" dirty="0" smtClean="0"/>
              <a:t>https://source.android.com/source/initializing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384720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JDK</a:t>
            </a:r>
            <a:r>
              <a:rPr lang="zh-CN" altLang="en-US" sz="2400" dirty="0" smtClean="0">
                <a:latin typeface="+mn-ea"/>
              </a:rPr>
              <a:t>的安装：</a:t>
            </a:r>
            <a:endParaRPr lang="en-US" altLang="zh-CN" sz="24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、查询默认的</a:t>
            </a:r>
            <a:r>
              <a:rPr lang="en-US" altLang="zh-CN" sz="2000" dirty="0" smtClean="0">
                <a:latin typeface="+mn-ea"/>
              </a:rPr>
              <a:t>java</a:t>
            </a:r>
            <a:r>
              <a:rPr lang="zh-CN" altLang="en-US" sz="2000" dirty="0" smtClean="0">
                <a:latin typeface="+mn-ea"/>
              </a:rPr>
              <a:t>版本：</a:t>
            </a:r>
            <a:endParaRPr lang="en-US" altLang="zh-CN" sz="20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根据前面</a:t>
            </a:r>
            <a:r>
              <a:rPr lang="en-US" altLang="zh-CN" sz="2000" dirty="0" err="1" smtClean="0">
                <a:latin typeface="+mn-ea"/>
              </a:rPr>
              <a:t>google</a:t>
            </a:r>
            <a:r>
              <a:rPr lang="zh-CN" altLang="en-US" sz="2000" dirty="0" smtClean="0">
                <a:latin typeface="+mn-ea"/>
              </a:rPr>
              <a:t>的要求：</a:t>
            </a:r>
            <a:r>
              <a:rPr lang="en-US" altLang="zh-CN" sz="2000" dirty="0" smtClean="0">
                <a:latin typeface="+mn-ea"/>
              </a:rPr>
              <a:t>Android 5.x</a:t>
            </a:r>
            <a:r>
              <a:rPr lang="zh-CN" altLang="en-US" sz="2000" dirty="0" smtClean="0">
                <a:latin typeface="+mn-ea"/>
              </a:rPr>
              <a:t>到</a:t>
            </a:r>
            <a:r>
              <a:rPr lang="en-US" altLang="zh-CN" sz="2000" dirty="0" smtClean="0">
                <a:latin typeface="+mn-ea"/>
              </a:rPr>
              <a:t>Android 6.0</a:t>
            </a:r>
            <a:r>
              <a:rPr lang="zh-CN" altLang="en-US" sz="2000" dirty="0" smtClean="0">
                <a:latin typeface="+mn-ea"/>
              </a:rPr>
              <a:t>是用</a:t>
            </a:r>
            <a:r>
              <a:rPr lang="en-US" altLang="zh-CN" sz="2000" dirty="0" smtClean="0">
                <a:latin typeface="+mn-ea"/>
              </a:rPr>
              <a:t>openJDK7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en-US" altLang="zh-CN" sz="2000" dirty="0" smtClean="0">
                <a:latin typeface="+mn-ea"/>
              </a:rPr>
              <a:t>Android6.0</a:t>
            </a:r>
            <a:r>
              <a:rPr lang="zh-CN" altLang="en-US" sz="2000" dirty="0" smtClean="0">
                <a:latin typeface="+mn-ea"/>
              </a:rPr>
              <a:t>之后的版本用</a:t>
            </a:r>
            <a:r>
              <a:rPr lang="en-US" altLang="zh-CN" sz="2000" dirty="0" smtClean="0">
                <a:latin typeface="+mn-ea"/>
              </a:rPr>
              <a:t>openJDK8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en-US" altLang="zh-CN" sz="2000" dirty="0" err="1" smtClean="0">
                <a:latin typeface="+mn-ea"/>
              </a:rPr>
              <a:t>ckt</a:t>
            </a:r>
            <a:r>
              <a:rPr lang="zh-CN" altLang="en-US" sz="2000" dirty="0" smtClean="0">
                <a:latin typeface="+mn-ea"/>
              </a:rPr>
              <a:t>目前的项目基于</a:t>
            </a:r>
            <a:r>
              <a:rPr lang="en-US" altLang="zh-CN" sz="2000" dirty="0" smtClean="0">
                <a:latin typeface="+mn-ea"/>
              </a:rPr>
              <a:t>Android 5.0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en-US" altLang="zh-CN" sz="2000" dirty="0" smtClean="0">
                <a:latin typeface="+mn-ea"/>
              </a:rPr>
              <a:t>Android6.0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en-US" altLang="zh-CN" sz="2000" dirty="0" smtClean="0">
                <a:latin typeface="+mn-ea"/>
              </a:rPr>
              <a:t>Android 7.0</a:t>
            </a:r>
            <a:r>
              <a:rPr lang="zh-CN" altLang="en-US" sz="2000" dirty="0" smtClean="0">
                <a:latin typeface="+mn-ea"/>
              </a:rPr>
              <a:t>的都有，故需要再安装</a:t>
            </a:r>
            <a:r>
              <a:rPr lang="en-US" altLang="zh-CN" sz="2000" dirty="0" smtClean="0">
                <a:latin typeface="+mn-ea"/>
              </a:rPr>
              <a:t>openJDK8</a:t>
            </a:r>
            <a:r>
              <a:rPr lang="zh-CN" altLang="en-US" sz="2000" dirty="0" smtClean="0">
                <a:latin typeface="+mn-ea"/>
              </a:rPr>
              <a:t>，做不同的项目的时候，切换不同的</a:t>
            </a:r>
            <a:r>
              <a:rPr lang="en-US" altLang="zh-CN" sz="2000" dirty="0" smtClean="0">
                <a:latin typeface="+mn-ea"/>
              </a:rPr>
              <a:t>JDK</a:t>
            </a:r>
            <a:r>
              <a:rPr lang="zh-CN" altLang="en-US" sz="2000" dirty="0" smtClean="0">
                <a:latin typeface="+mn-ea"/>
              </a:rPr>
              <a:t>版本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9549" y="2598531"/>
            <a:ext cx="8327764" cy="1462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517064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openJDK8</a:t>
            </a:r>
            <a:r>
              <a:rPr lang="zh-CN" altLang="en-US" sz="2400" dirty="0" smtClean="0">
                <a:latin typeface="+mn-ea"/>
              </a:rPr>
              <a:t>的安装：</a:t>
            </a:r>
            <a:endParaRPr lang="en-US" altLang="zh-CN" sz="24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方法一：离线安装，先下载离线包，然后再用命令安装（这里不做介绍，有兴趣可以百度查询相关资料，参考地址：</a:t>
            </a:r>
            <a:r>
              <a:rPr lang="en-US" sz="2000" dirty="0" smtClean="0"/>
              <a:t>http://dyingbleed.com/install-openjdk8-ubuntu-1404/</a:t>
            </a:r>
            <a:r>
              <a:rPr lang="zh-CN" altLang="en-US" sz="2000" dirty="0" smtClean="0">
                <a:latin typeface="+mn-ea"/>
              </a:rPr>
              <a:t>）</a:t>
            </a:r>
            <a:endParaRPr lang="en-US" altLang="zh-CN" sz="20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方法二：在线安装，直接用</a:t>
            </a:r>
            <a:r>
              <a:rPr lang="en-US" altLang="zh-CN" sz="2000" dirty="0" smtClean="0">
                <a:latin typeface="+mn-ea"/>
              </a:rPr>
              <a:t>apt-get</a:t>
            </a:r>
            <a:r>
              <a:rPr lang="zh-CN" altLang="en-US" sz="2000" dirty="0" smtClean="0">
                <a:latin typeface="+mn-ea"/>
              </a:rPr>
              <a:t>命令安装即可，命令如下：</a:t>
            </a:r>
            <a:endParaRPr lang="en-US" altLang="zh-CN" sz="2000" dirty="0" smtClean="0">
              <a:latin typeface="+mn-ea"/>
            </a:endParaRP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sudo</a:t>
            </a:r>
            <a:r>
              <a:rPr lang="en-US" sz="2000" dirty="0" smtClean="0"/>
              <a:t> add-apt-repository </a:t>
            </a:r>
            <a:r>
              <a:rPr lang="en-US" sz="2000" dirty="0" err="1" smtClean="0"/>
              <a:t>ppa:openjdk</a:t>
            </a:r>
            <a:r>
              <a:rPr lang="en-US" sz="2000" dirty="0" smtClean="0"/>
              <a:t>-r/</a:t>
            </a:r>
            <a:r>
              <a:rPr lang="en-US" sz="2000" dirty="0" err="1" smtClean="0"/>
              <a:t>ppa</a:t>
            </a:r>
            <a:endParaRPr lang="en-US" altLang="zh-CN" sz="2000" dirty="0" smtClean="0">
              <a:latin typeface="+mn-ea"/>
            </a:endParaRP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sudo</a:t>
            </a:r>
            <a:r>
              <a:rPr lang="en-US" sz="2000" dirty="0" smtClean="0"/>
              <a:t> apt-get update</a:t>
            </a:r>
            <a:endParaRPr lang="zh-CN" altLang="en-US" sz="2000" dirty="0" smtClean="0"/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sudo</a:t>
            </a:r>
            <a:r>
              <a:rPr lang="en-US" sz="2000" dirty="0" smtClean="0"/>
              <a:t> apt-get install openjdk-8-jdk</a:t>
            </a:r>
            <a:endParaRPr lang="en-US" altLang="zh-CN" sz="2000" dirty="0" smtClean="0"/>
          </a:p>
          <a:p>
            <a:endParaRPr lang="zh-CN" altLang="en-US" sz="1000" dirty="0" smtClean="0"/>
          </a:p>
          <a:p>
            <a:r>
              <a:rPr lang="zh-CN" altLang="en-US" sz="2000" dirty="0" smtClean="0">
                <a:latin typeface="+mn-ea"/>
              </a:rPr>
              <a:t>说明：在线安装有可能更新源的时候会提示更新失败，然后安装</a:t>
            </a:r>
            <a:r>
              <a:rPr lang="en-US" altLang="zh-CN" sz="2000" dirty="0" smtClean="0">
                <a:latin typeface="+mn-ea"/>
              </a:rPr>
              <a:t>openjdk8</a:t>
            </a:r>
            <a:r>
              <a:rPr lang="zh-CN" altLang="en-US" sz="2000" dirty="0" smtClean="0">
                <a:latin typeface="+mn-ea"/>
              </a:rPr>
              <a:t>的时候会提示找不到对应的软件包，原因是因为预制的源服务器都是国外的，国内需要翻墙，如果出现这种情况，请替换</a:t>
            </a:r>
            <a:r>
              <a:rPr lang="en-US" altLang="zh-CN" sz="2000" dirty="0" err="1" smtClean="0">
                <a:latin typeface="+mn-ea"/>
              </a:rPr>
              <a:t>sources.list</a:t>
            </a:r>
            <a:r>
              <a:rPr lang="zh-CN" altLang="en-US" sz="2000" dirty="0" smtClean="0">
                <a:latin typeface="+mn-ea"/>
              </a:rPr>
              <a:t>，命令如下（先备份，在替换）：</a:t>
            </a:r>
            <a:endParaRPr lang="en-US" altLang="zh-CN" sz="2000" dirty="0" smtClean="0">
              <a:latin typeface="+mn-ea"/>
            </a:endParaRPr>
          </a:p>
          <a:p>
            <a:r>
              <a:rPr lang="en-US" sz="2000" dirty="0" smtClean="0"/>
              <a:t>$ </a:t>
            </a:r>
            <a:r>
              <a:rPr lang="en-US" altLang="zh-CN" sz="2000" dirty="0" err="1" smtClean="0">
                <a:latin typeface="+mn-ea"/>
              </a:rPr>
              <a:t>sudo</a:t>
            </a:r>
            <a:r>
              <a:rPr lang="en-US" altLang="zh-CN" sz="2000" dirty="0" smtClean="0">
                <a:latin typeface="+mn-ea"/>
              </a:rPr>
              <a:t> cp /etc/apt/</a:t>
            </a:r>
            <a:r>
              <a:rPr lang="en-US" altLang="zh-CN" sz="2000" dirty="0" err="1" smtClean="0">
                <a:latin typeface="+mn-ea"/>
              </a:rPr>
              <a:t>sources.list</a:t>
            </a:r>
            <a:r>
              <a:rPr lang="en-US" altLang="zh-CN" sz="2000" dirty="0" smtClean="0">
                <a:latin typeface="+mn-ea"/>
              </a:rPr>
              <a:t> /etc/apt/</a:t>
            </a:r>
            <a:r>
              <a:rPr lang="en-US" altLang="zh-CN" sz="2000" dirty="0" err="1" smtClean="0">
                <a:latin typeface="+mn-ea"/>
              </a:rPr>
              <a:t>sources.list_bak</a:t>
            </a:r>
            <a:endParaRPr lang="en-US" altLang="zh-CN" sz="2000" dirty="0" smtClean="0">
              <a:latin typeface="+mn-ea"/>
            </a:endParaRPr>
          </a:p>
          <a:p>
            <a:r>
              <a:rPr lang="en-US" sz="2000" dirty="0" smtClean="0"/>
              <a:t>$ </a:t>
            </a:r>
            <a:r>
              <a:rPr lang="en-US" altLang="zh-CN" sz="2000" dirty="0" err="1" smtClean="0">
                <a:latin typeface="+mn-ea"/>
              </a:rPr>
              <a:t>sudo</a:t>
            </a:r>
            <a:r>
              <a:rPr lang="en-US" altLang="zh-CN" sz="2000" dirty="0" smtClean="0">
                <a:latin typeface="+mn-ea"/>
              </a:rPr>
              <a:t> cp Downloads/</a:t>
            </a:r>
            <a:r>
              <a:rPr lang="en-US" altLang="zh-CN" sz="2000" dirty="0" err="1" smtClean="0">
                <a:latin typeface="+mn-ea"/>
              </a:rPr>
              <a:t>sources.list</a:t>
            </a:r>
            <a:r>
              <a:rPr lang="en-US" altLang="zh-CN" sz="2000" dirty="0" smtClean="0">
                <a:latin typeface="+mn-ea"/>
              </a:rPr>
              <a:t> /etc/apt/</a:t>
            </a:r>
            <a:r>
              <a:rPr lang="en-US" altLang="zh-CN" sz="2000" dirty="0" err="1" smtClean="0">
                <a:latin typeface="+mn-ea"/>
              </a:rPr>
              <a:t>sources.list</a:t>
            </a:r>
            <a:endParaRPr lang="en-US" altLang="zh-CN" sz="20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替换完成之后，再重新按上述命令安装即可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04404" y="1535625"/>
            <a:ext cx="9619014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安装的时候会提示：</a:t>
            </a:r>
            <a:r>
              <a:rPr lang="en-US" altLang="zh-CN" sz="2000" dirty="0" smtClean="0">
                <a:latin typeface="+mn-ea"/>
              </a:rPr>
              <a:t>Do you want to continue [Y/n]? </a:t>
            </a:r>
            <a:r>
              <a:rPr lang="zh-CN" altLang="en-US" sz="2000" dirty="0" smtClean="0">
                <a:latin typeface="+mn-ea"/>
              </a:rPr>
              <a:t>输入</a:t>
            </a:r>
            <a:r>
              <a:rPr lang="en-US" altLang="zh-CN" sz="2000" dirty="0" smtClean="0">
                <a:latin typeface="+mn-ea"/>
              </a:rPr>
              <a:t>y</a:t>
            </a:r>
            <a:r>
              <a:rPr lang="zh-CN" altLang="en-US" sz="2000" dirty="0" smtClean="0">
                <a:latin typeface="+mn-ea"/>
              </a:rPr>
              <a:t>，回车，等待安装完成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5323" y="1937533"/>
            <a:ext cx="9023082" cy="445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5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33479" y="726051"/>
            <a:ext cx="3975100" cy="624107"/>
          </a:xfrm>
        </p:spPr>
        <p:txBody>
          <a:bodyPr/>
          <a:lstStyle/>
          <a:p>
            <a:r>
              <a:rPr kumimoji="1" lang="zh-CN" altLang="en-US" sz="4400" dirty="0" smtClean="0"/>
              <a:t>课程内容</a:t>
            </a:r>
            <a:endParaRPr kumimoji="1" lang="zh-CN" altLang="en-US" sz="4400" dirty="0"/>
          </a:p>
        </p:txBody>
      </p:sp>
      <p:sp>
        <p:nvSpPr>
          <p:cNvPr id="5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43174" y="2208811"/>
            <a:ext cx="6958940" cy="3075708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1</a:t>
            </a: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、开发平台的搭建</a:t>
            </a:r>
            <a:endParaRPr lang="en-US" altLang="zh-CN" sz="4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8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2</a:t>
            </a: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、代码下载以及编译</a:t>
            </a:r>
            <a:endParaRPr lang="en-US" altLang="zh-CN" sz="4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8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3</a:t>
            </a: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、常用工具介绍</a:t>
            </a:r>
            <a:endParaRPr lang="en-US" altLang="zh-CN" sz="4000" b="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458586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设置默认的</a:t>
            </a:r>
            <a:r>
              <a:rPr lang="en-US" altLang="zh-CN" sz="2400" dirty="0" smtClean="0">
                <a:latin typeface="+mn-ea"/>
              </a:rPr>
              <a:t>JDK</a:t>
            </a:r>
            <a:r>
              <a:rPr lang="zh-CN" altLang="en-US" sz="2400" dirty="0" smtClean="0">
                <a:latin typeface="+mn-ea"/>
              </a:rPr>
              <a:t>版本：</a:t>
            </a:r>
            <a:endParaRPr lang="en-US" altLang="zh-CN" sz="24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sudo</a:t>
            </a:r>
            <a:r>
              <a:rPr lang="en-US" sz="2000" dirty="0" smtClean="0"/>
              <a:t> update-alternatives --</a:t>
            </a:r>
            <a:r>
              <a:rPr lang="en-US" sz="2000" dirty="0" err="1" smtClean="0"/>
              <a:t>config</a:t>
            </a:r>
            <a:r>
              <a:rPr lang="en-US" sz="2000" dirty="0" smtClean="0"/>
              <a:t> java</a:t>
            </a: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sudo</a:t>
            </a:r>
            <a:r>
              <a:rPr lang="en-US" sz="2000" dirty="0" smtClean="0"/>
              <a:t> update-alternatives --</a:t>
            </a:r>
            <a:r>
              <a:rPr lang="en-US" sz="2000" dirty="0" err="1" smtClean="0"/>
              <a:t>config</a:t>
            </a:r>
            <a:r>
              <a:rPr lang="en-US" sz="2000" dirty="0" smtClean="0"/>
              <a:t> </a:t>
            </a:r>
            <a:r>
              <a:rPr lang="en-US" sz="2000" dirty="0" err="1" smtClean="0"/>
              <a:t>javac</a:t>
            </a:r>
            <a:endParaRPr lang="en-US" sz="2000" dirty="0" smtClean="0"/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/>
              <a:t>输入前面的数字，如果是</a:t>
            </a:r>
            <a:r>
              <a:rPr lang="en-US" sz="2000" dirty="0" err="1" smtClean="0"/>
              <a:t>openjdk</a:t>
            </a:r>
            <a:r>
              <a:rPr lang="en-US" sz="2000" dirty="0" smtClean="0"/>
              <a:t> 8</a:t>
            </a:r>
            <a:r>
              <a:rPr lang="zh-CN" altLang="en-US" sz="2000" dirty="0" smtClean="0"/>
              <a:t>，则输入</a:t>
            </a:r>
            <a:r>
              <a:rPr lang="en-US" sz="2000" dirty="0" smtClean="0"/>
              <a:t>2</a:t>
            </a:r>
            <a:r>
              <a:rPr lang="zh-CN" altLang="en-US" sz="2000" dirty="0" smtClean="0"/>
              <a:t>后回车即可（</a:t>
            </a:r>
            <a:r>
              <a:rPr lang="en-US" sz="2000" dirty="0" err="1" smtClean="0"/>
              <a:t>javac</a:t>
            </a:r>
            <a:r>
              <a:rPr lang="zh-CN" altLang="en-US" sz="2000" dirty="0" smtClean="0"/>
              <a:t>也是一样）</a:t>
            </a:r>
          </a:p>
          <a:p>
            <a:endParaRPr lang="en-US" altLang="zh-CN" sz="20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5320" y="2882363"/>
            <a:ext cx="9332439" cy="261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427809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配置</a:t>
            </a:r>
            <a:r>
              <a:rPr lang="en-US" altLang="zh-CN" sz="2400" dirty="0" smtClean="0">
                <a:latin typeface="+mn-ea"/>
              </a:rPr>
              <a:t>JDK</a:t>
            </a:r>
            <a:r>
              <a:rPr lang="zh-CN" altLang="en-US" sz="2400" dirty="0" smtClean="0">
                <a:latin typeface="+mn-ea"/>
              </a:rPr>
              <a:t>环境变量：</a:t>
            </a:r>
            <a:endParaRPr lang="en-US" altLang="zh-CN" sz="24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在</a:t>
            </a:r>
            <a:r>
              <a:rPr lang="en-US" altLang="zh-CN" sz="2000" dirty="0" smtClean="0">
                <a:latin typeface="+mn-ea"/>
              </a:rPr>
              <a:t>~/</a:t>
            </a:r>
            <a:r>
              <a:rPr lang="en-US" sz="2000" dirty="0" smtClean="0">
                <a:latin typeface="+mn-ea"/>
              </a:rPr>
              <a:t>.</a:t>
            </a:r>
            <a:r>
              <a:rPr lang="en-US" sz="2000" dirty="0" err="1" smtClean="0">
                <a:latin typeface="+mn-ea"/>
              </a:rPr>
              <a:t>bashrc</a:t>
            </a:r>
            <a:r>
              <a:rPr lang="zh-CN" altLang="en-US" sz="2000" dirty="0" smtClean="0">
                <a:latin typeface="+mn-ea"/>
              </a:rPr>
              <a:t>文件最后中添加下述语句（编辑命令：</a:t>
            </a:r>
            <a:r>
              <a:rPr lang="en-US" altLang="zh-CN" sz="2000" dirty="0" err="1" smtClean="0">
                <a:latin typeface="+mn-ea"/>
              </a:rPr>
              <a:t>gedit</a:t>
            </a:r>
            <a:r>
              <a:rPr lang="en-US" altLang="zh-CN" sz="2000" dirty="0" smtClean="0">
                <a:latin typeface="+mn-ea"/>
              </a:rPr>
              <a:t> ~/</a:t>
            </a:r>
            <a:r>
              <a:rPr lang="en-US" sz="2000" dirty="0" smtClean="0">
                <a:latin typeface="+mn-ea"/>
              </a:rPr>
              <a:t>.</a:t>
            </a:r>
            <a:r>
              <a:rPr lang="en-US" sz="2000" dirty="0" err="1" smtClean="0">
                <a:latin typeface="+mn-ea"/>
              </a:rPr>
              <a:t>bashrc</a:t>
            </a:r>
            <a:r>
              <a:rPr lang="zh-CN" altLang="en-US" sz="2000" dirty="0" smtClean="0">
                <a:latin typeface="+mn-ea"/>
              </a:rPr>
              <a:t>）：</a:t>
            </a:r>
            <a:endParaRPr lang="en-US" altLang="zh-CN" sz="2000" dirty="0" smtClean="0">
              <a:latin typeface="+mn-ea"/>
            </a:endParaRPr>
          </a:p>
          <a:p>
            <a:endParaRPr lang="zh-CN" altLang="en-US" sz="800" dirty="0" smtClean="0">
              <a:latin typeface="+mn-ea"/>
            </a:endParaRPr>
          </a:p>
          <a:p>
            <a:r>
              <a:rPr lang="en-US" sz="2000" dirty="0" smtClean="0">
                <a:latin typeface="+mn-ea"/>
              </a:rPr>
              <a:t>export JAVA_HOME=/</a:t>
            </a:r>
            <a:r>
              <a:rPr lang="en-US" sz="2000" dirty="0" err="1" smtClean="0">
                <a:latin typeface="+mn-ea"/>
              </a:rPr>
              <a:t>usr</a:t>
            </a:r>
            <a:r>
              <a:rPr lang="en-US" sz="2000" dirty="0" smtClean="0">
                <a:latin typeface="+mn-ea"/>
              </a:rPr>
              <a:t>/lib/</a:t>
            </a:r>
            <a:r>
              <a:rPr lang="en-US" sz="2000" dirty="0" err="1" smtClean="0">
                <a:latin typeface="+mn-ea"/>
              </a:rPr>
              <a:t>jvm</a:t>
            </a:r>
            <a:r>
              <a:rPr lang="en-US" sz="2000" dirty="0" smtClean="0">
                <a:latin typeface="+mn-ea"/>
              </a:rPr>
              <a:t>/java-8-openjdk-amd64  </a:t>
            </a:r>
            <a:endParaRPr lang="zh-CN" altLang="en-US" sz="2000" dirty="0" smtClean="0">
              <a:latin typeface="+mn-ea"/>
            </a:endParaRPr>
          </a:p>
          <a:p>
            <a:r>
              <a:rPr lang="en-US" sz="2000" dirty="0" smtClean="0">
                <a:latin typeface="+mn-ea"/>
              </a:rPr>
              <a:t>export JRE_HOME=${JAVA_HOME}/</a:t>
            </a:r>
            <a:r>
              <a:rPr lang="en-US" sz="2000" dirty="0" err="1" smtClean="0">
                <a:latin typeface="+mn-ea"/>
              </a:rPr>
              <a:t>jre</a:t>
            </a:r>
            <a:r>
              <a:rPr lang="en-US" sz="2000" dirty="0" smtClean="0">
                <a:latin typeface="+mn-ea"/>
              </a:rPr>
              <a:t>  </a:t>
            </a:r>
            <a:endParaRPr lang="zh-CN" altLang="en-US" sz="2000" dirty="0" smtClean="0">
              <a:latin typeface="+mn-ea"/>
            </a:endParaRPr>
          </a:p>
          <a:p>
            <a:r>
              <a:rPr lang="en-US" sz="2000" dirty="0" smtClean="0">
                <a:latin typeface="+mn-ea"/>
              </a:rPr>
              <a:t>export CLASSPATH=.:${JAVA_HOME}/lib:${JRE_HOME}/lib  </a:t>
            </a:r>
            <a:endParaRPr lang="zh-CN" altLang="en-US" sz="2000" dirty="0" smtClean="0">
              <a:latin typeface="+mn-ea"/>
            </a:endParaRPr>
          </a:p>
          <a:p>
            <a:r>
              <a:rPr lang="en-US" sz="2000" dirty="0" smtClean="0">
                <a:latin typeface="+mn-ea"/>
              </a:rPr>
              <a:t>export PATH=${JAVA_HOME}/bin:$PATH</a:t>
            </a:r>
            <a:endParaRPr lang="zh-CN" altLang="en-US" sz="2000" dirty="0" smtClean="0">
              <a:latin typeface="+mn-ea"/>
            </a:endParaRPr>
          </a:p>
          <a:p>
            <a:endParaRPr lang="en-US" sz="2000" dirty="0" smtClean="0">
              <a:latin typeface="+mn-ea"/>
            </a:endParaRPr>
          </a:p>
          <a:p>
            <a:r>
              <a:rPr lang="en-US" sz="2000" dirty="0" smtClean="0">
                <a:latin typeface="+mn-ea"/>
              </a:rPr>
              <a:t>###</a:t>
            </a:r>
            <a:r>
              <a:rPr lang="zh-CN" altLang="en-US" sz="2000" dirty="0" smtClean="0">
                <a:latin typeface="+mn-ea"/>
              </a:rPr>
              <a:t>上述</a:t>
            </a:r>
            <a:r>
              <a:rPr lang="en-US" sz="2000" dirty="0" smtClean="0">
                <a:latin typeface="+mn-ea"/>
              </a:rPr>
              <a:t>JAVA_HOME</a:t>
            </a:r>
            <a:r>
              <a:rPr lang="zh-CN" altLang="en-US" sz="2000" dirty="0" smtClean="0">
                <a:latin typeface="+mn-ea"/>
              </a:rPr>
              <a:t>是</a:t>
            </a:r>
            <a:r>
              <a:rPr lang="en-US" altLang="zh-CN" sz="2000" dirty="0" err="1" smtClean="0">
                <a:latin typeface="+mn-ea"/>
              </a:rPr>
              <a:t>open</a:t>
            </a:r>
            <a:r>
              <a:rPr lang="en-US" sz="2000" dirty="0" err="1" smtClean="0">
                <a:latin typeface="+mn-ea"/>
              </a:rPr>
              <a:t>JDK</a:t>
            </a:r>
            <a:r>
              <a:rPr lang="zh-CN" altLang="en-US" sz="2000" dirty="0" smtClean="0">
                <a:latin typeface="+mn-ea"/>
              </a:rPr>
              <a:t>安装路径，不同的安装路径，请自行修改，添加后保存退出！</a:t>
            </a:r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输入下述命令使得配置生效：</a:t>
            </a:r>
            <a:r>
              <a:rPr lang="en-US" altLang="zh-CN" sz="2000" dirty="0" smtClean="0">
                <a:latin typeface="+mn-ea"/>
              </a:rPr>
              <a:t>source ~/</a:t>
            </a:r>
            <a:r>
              <a:rPr lang="en-US" sz="2000" dirty="0" smtClean="0">
                <a:latin typeface="+mn-ea"/>
              </a:rPr>
              <a:t>.</a:t>
            </a:r>
            <a:r>
              <a:rPr lang="en-US" sz="2000" dirty="0" err="1" smtClean="0">
                <a:latin typeface="+mn-ea"/>
              </a:rPr>
              <a:t>bashrc</a:t>
            </a:r>
            <a:r>
              <a:rPr lang="en-US" sz="2000" dirty="0" smtClean="0">
                <a:latin typeface="+mn-ea"/>
              </a:rPr>
              <a:t> </a:t>
            </a:r>
            <a:r>
              <a:rPr lang="zh-CN" altLang="en-US" sz="2000" dirty="0" smtClean="0">
                <a:latin typeface="+mn-ea"/>
              </a:rPr>
              <a:t>（或者直接重启</a:t>
            </a:r>
            <a:r>
              <a:rPr lang="en-US" altLang="zh-CN" sz="2000" dirty="0" err="1" smtClean="0">
                <a:latin typeface="+mn-ea"/>
              </a:rPr>
              <a:t>Ubuntu</a:t>
            </a:r>
            <a:r>
              <a:rPr lang="zh-CN" altLang="en-US" sz="2000" dirty="0" smtClean="0">
                <a:latin typeface="+mn-ea"/>
              </a:rPr>
              <a:t>也行）</a:t>
            </a: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483208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完成之后查看默认的</a:t>
            </a:r>
            <a:r>
              <a:rPr lang="en-US" altLang="zh-CN" sz="2400" dirty="0" smtClean="0">
                <a:latin typeface="+mn-ea"/>
              </a:rPr>
              <a:t>java</a:t>
            </a:r>
            <a:r>
              <a:rPr lang="zh-CN" altLang="en-US" sz="2400" dirty="0" smtClean="0">
                <a:latin typeface="+mn-ea"/>
              </a:rPr>
              <a:t>版本：</a:t>
            </a:r>
            <a:endParaRPr lang="en-US" altLang="zh-CN" sz="24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en-US" sz="2000" dirty="0" smtClean="0"/>
              <a:t>$ </a:t>
            </a:r>
            <a:r>
              <a:rPr lang="en-US" altLang="zh-CN" sz="2000" dirty="0" smtClean="0"/>
              <a:t>java –version</a:t>
            </a: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endParaRPr lang="en-US" altLang="zh-CN" sz="800" dirty="0" smtClean="0"/>
          </a:p>
          <a:p>
            <a:r>
              <a:rPr lang="zh-CN" altLang="en-US" sz="2000" dirty="0" smtClean="0">
                <a:latin typeface="+mn-ea"/>
              </a:rPr>
              <a:t>假如查看的版本不是</a:t>
            </a:r>
            <a:r>
              <a:rPr lang="en-US" altLang="zh-CN" sz="2000" dirty="0" smtClean="0">
                <a:latin typeface="+mn-ea"/>
              </a:rPr>
              <a:t>openjdk8</a:t>
            </a:r>
            <a:r>
              <a:rPr lang="zh-CN" altLang="en-US" sz="2000" dirty="0" smtClean="0">
                <a:latin typeface="+mn-ea"/>
              </a:rPr>
              <a:t>，则可能是上述步骤哪里出错了，请重新检查，如果上述步骤没有错误，查询版本还是不对，有可能配置没有生效，建议重启</a:t>
            </a:r>
            <a:r>
              <a:rPr lang="en-US" altLang="zh-CN" sz="2000" dirty="0" err="1" smtClean="0">
                <a:latin typeface="+mn-ea"/>
              </a:rPr>
              <a:t>Ubuntu</a:t>
            </a:r>
            <a:r>
              <a:rPr lang="zh-CN" altLang="en-US" sz="2000" dirty="0" smtClean="0">
                <a:latin typeface="+mn-ea"/>
              </a:rPr>
              <a:t>再查看</a:t>
            </a:r>
            <a:endParaRPr lang="en-US" altLang="zh-CN" sz="20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说明：</a:t>
            </a:r>
            <a:r>
              <a:rPr lang="en-US" sz="2000" dirty="0" smtClean="0"/>
              <a:t> </a:t>
            </a:r>
            <a:r>
              <a:rPr lang="zh-CN" altLang="en-US" sz="2000" dirty="0" smtClean="0"/>
              <a:t>如果需要切换不同的</a:t>
            </a:r>
            <a:r>
              <a:rPr lang="en-US" altLang="zh-CN" sz="2000" dirty="0" smtClean="0"/>
              <a:t>JDK</a:t>
            </a:r>
            <a:r>
              <a:rPr lang="zh-CN" altLang="en-US" sz="2000" dirty="0" smtClean="0"/>
              <a:t>版本，请用下述命令切换（选择不同版本即可）：</a:t>
            </a:r>
            <a:endParaRPr lang="en-US" altLang="zh-CN" sz="2000" dirty="0" smtClean="0"/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sudo</a:t>
            </a:r>
            <a:r>
              <a:rPr lang="en-US" sz="2000" dirty="0" smtClean="0"/>
              <a:t> update-alternatives --</a:t>
            </a:r>
            <a:r>
              <a:rPr lang="en-US" sz="2000" dirty="0" err="1" smtClean="0"/>
              <a:t>config</a:t>
            </a:r>
            <a:r>
              <a:rPr lang="en-US" sz="2000" dirty="0" smtClean="0"/>
              <a:t> java</a:t>
            </a:r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sudo</a:t>
            </a:r>
            <a:r>
              <a:rPr lang="en-US" sz="2000" dirty="0" smtClean="0"/>
              <a:t> update-alternatives --</a:t>
            </a:r>
            <a:r>
              <a:rPr lang="en-US" sz="2000" dirty="0" err="1" smtClean="0"/>
              <a:t>config</a:t>
            </a:r>
            <a:r>
              <a:rPr lang="en-US" sz="2000" dirty="0" smtClean="0"/>
              <a:t> </a:t>
            </a:r>
            <a:r>
              <a:rPr lang="en-US" sz="2000" dirty="0" err="1" smtClean="0"/>
              <a:t>javac</a:t>
            </a:r>
            <a:endParaRPr lang="en-US" sz="2000" dirty="0" smtClean="0"/>
          </a:p>
          <a:p>
            <a:r>
              <a:rPr lang="zh-CN" altLang="en-US" sz="2000" dirty="0" smtClean="0"/>
              <a:t>注：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的环境变量也要修改为相应的版本</a:t>
            </a:r>
            <a:endParaRPr lang="en-US" sz="20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5487" y="2537175"/>
            <a:ext cx="8962338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337014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配置</a:t>
            </a:r>
            <a:r>
              <a:rPr lang="en-US" altLang="zh-CN" sz="2400" dirty="0" err="1" smtClean="0">
                <a:latin typeface="+mn-ea"/>
              </a:rPr>
              <a:t>git</a:t>
            </a:r>
            <a:r>
              <a:rPr lang="zh-CN" altLang="en-US" sz="2400" dirty="0" smtClean="0">
                <a:latin typeface="+mn-ea"/>
              </a:rPr>
              <a:t>：</a:t>
            </a:r>
            <a:endParaRPr lang="en-US" altLang="zh-CN" sz="2400" dirty="0" smtClean="0">
              <a:latin typeface="+mn-ea"/>
            </a:endParaRPr>
          </a:p>
          <a:p>
            <a:endParaRPr lang="en-US" altLang="zh-CN" sz="900" dirty="0" smtClean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        </a:t>
            </a:r>
            <a:r>
              <a:rPr lang="zh-CN" altLang="en-US" sz="2000" dirty="0" smtClean="0">
                <a:latin typeface="+mn-ea"/>
              </a:rPr>
              <a:t>因为</a:t>
            </a:r>
            <a:r>
              <a:rPr lang="en-US" sz="2000" dirty="0" err="1" smtClean="0">
                <a:latin typeface="+mn-ea"/>
              </a:rPr>
              <a:t>Git</a:t>
            </a:r>
            <a:r>
              <a:rPr lang="zh-CN" altLang="en-US" sz="2000" dirty="0" smtClean="0">
                <a:latin typeface="+mn-ea"/>
              </a:rPr>
              <a:t>是分布式版本控制系统，所以每个机器都必须自报家门：你的名字和</a:t>
            </a:r>
            <a:r>
              <a:rPr lang="en-US" sz="2000" dirty="0" smtClean="0">
                <a:latin typeface="+mn-ea"/>
              </a:rPr>
              <a:t>Email</a:t>
            </a:r>
            <a:r>
              <a:rPr lang="zh-CN" altLang="en-US" sz="2000" dirty="0" smtClean="0">
                <a:latin typeface="+mn-ea"/>
              </a:rPr>
              <a:t>地址。</a:t>
            </a:r>
            <a:r>
              <a:rPr lang="en-US" altLang="zh-CN" sz="2000" dirty="0" err="1" smtClean="0">
                <a:latin typeface="+mn-ea"/>
              </a:rPr>
              <a:t>Ubuntu</a:t>
            </a:r>
            <a:r>
              <a:rPr lang="zh-CN" altLang="en-US" sz="2000" dirty="0" smtClean="0">
                <a:latin typeface="+mn-ea"/>
              </a:rPr>
              <a:t>已经安装了</a:t>
            </a:r>
            <a:r>
              <a:rPr lang="en-US" altLang="zh-CN" sz="2000" dirty="0" err="1" smtClean="0">
                <a:latin typeface="+mn-ea"/>
              </a:rPr>
              <a:t>git</a:t>
            </a:r>
            <a:r>
              <a:rPr lang="zh-CN" altLang="en-US" sz="2000" dirty="0" smtClean="0">
                <a:latin typeface="+mn-ea"/>
              </a:rPr>
              <a:t>，但是还需要最后一步设置，在命令行输入：</a:t>
            </a:r>
          </a:p>
          <a:p>
            <a:r>
              <a:rPr lang="en-US" sz="2000" dirty="0" smtClean="0">
                <a:latin typeface="+mn-ea"/>
              </a:rPr>
              <a:t>$ </a:t>
            </a:r>
            <a:r>
              <a:rPr lang="en-US" sz="2000" dirty="0" err="1" smtClean="0">
                <a:latin typeface="+mn-ea"/>
              </a:rPr>
              <a:t>git</a:t>
            </a:r>
            <a:r>
              <a:rPr lang="en-US" sz="2000" dirty="0" smtClean="0">
                <a:latin typeface="+mn-ea"/>
              </a:rPr>
              <a:t> </a:t>
            </a:r>
            <a:r>
              <a:rPr lang="en-US" sz="2000" dirty="0" err="1" smtClean="0">
                <a:latin typeface="+mn-ea"/>
              </a:rPr>
              <a:t>config</a:t>
            </a:r>
            <a:r>
              <a:rPr lang="en-US" sz="2000" dirty="0" smtClean="0">
                <a:latin typeface="+mn-ea"/>
              </a:rPr>
              <a:t> --global user.name "Your Name"   / </a:t>
            </a:r>
            <a:r>
              <a:rPr lang="zh-CN" altLang="en-US" sz="2000" dirty="0" smtClean="0">
                <a:latin typeface="+mn-ea"/>
              </a:rPr>
              <a:t>实际使用时输入自己的公司邮箱名称前缀</a:t>
            </a:r>
          </a:p>
          <a:p>
            <a:r>
              <a:rPr lang="en-US" sz="2000" dirty="0" smtClean="0">
                <a:latin typeface="+mn-ea"/>
              </a:rPr>
              <a:t>$ </a:t>
            </a:r>
            <a:r>
              <a:rPr lang="en-US" sz="2000" dirty="0" err="1" smtClean="0">
                <a:latin typeface="+mn-ea"/>
              </a:rPr>
              <a:t>git</a:t>
            </a:r>
            <a:r>
              <a:rPr lang="en-US" sz="2000" dirty="0" smtClean="0">
                <a:latin typeface="+mn-ea"/>
              </a:rPr>
              <a:t> </a:t>
            </a:r>
            <a:r>
              <a:rPr lang="en-US" sz="2000" dirty="0" err="1" smtClean="0">
                <a:latin typeface="+mn-ea"/>
              </a:rPr>
              <a:t>config</a:t>
            </a:r>
            <a:r>
              <a:rPr lang="en-US" sz="2000" dirty="0" smtClean="0">
                <a:latin typeface="+mn-ea"/>
              </a:rPr>
              <a:t> --global </a:t>
            </a:r>
            <a:r>
              <a:rPr lang="en-US" sz="2000" dirty="0" err="1" smtClean="0">
                <a:latin typeface="+mn-ea"/>
              </a:rPr>
              <a:t>user.email</a:t>
            </a:r>
            <a:r>
              <a:rPr lang="en-US" sz="2000" dirty="0" smtClean="0">
                <a:latin typeface="+mn-ea"/>
              </a:rPr>
              <a:t> </a:t>
            </a:r>
            <a:r>
              <a:rPr lang="en-US" sz="2000" dirty="0" smtClean="0">
                <a:latin typeface="+mn-ea"/>
                <a:hlinkClick r:id="rId2"/>
              </a:rPr>
              <a:t>email@example.com</a:t>
            </a:r>
            <a:r>
              <a:rPr lang="en-US" sz="2000" dirty="0" smtClean="0">
                <a:latin typeface="+mn-ea"/>
              </a:rPr>
              <a:t>   /</a:t>
            </a:r>
            <a:r>
              <a:rPr lang="zh-CN" altLang="en-US" sz="2000" dirty="0" smtClean="0">
                <a:latin typeface="+mn-ea"/>
              </a:rPr>
              <a:t>实际使用时输入自己的公司邮箱</a:t>
            </a:r>
          </a:p>
          <a:p>
            <a:r>
              <a:rPr lang="en-US" sz="2000" dirty="0" err="1" smtClean="0">
                <a:latin typeface="+mn-ea"/>
              </a:rPr>
              <a:t>git</a:t>
            </a:r>
            <a:r>
              <a:rPr lang="en-US" sz="2000" dirty="0" smtClean="0">
                <a:latin typeface="+mn-ea"/>
              </a:rPr>
              <a:t> </a:t>
            </a:r>
            <a:r>
              <a:rPr lang="en-US" sz="2000" dirty="0" err="1" smtClean="0">
                <a:latin typeface="+mn-ea"/>
              </a:rPr>
              <a:t>config</a:t>
            </a:r>
            <a:r>
              <a:rPr lang="zh-CN" altLang="en-US" sz="2000" dirty="0" smtClean="0">
                <a:latin typeface="+mn-ea"/>
              </a:rPr>
              <a:t>命令的</a:t>
            </a:r>
            <a:r>
              <a:rPr lang="en-US" sz="2000" dirty="0" smtClean="0">
                <a:latin typeface="+mn-ea"/>
              </a:rPr>
              <a:t>--global</a:t>
            </a:r>
            <a:r>
              <a:rPr lang="zh-CN" altLang="en-US" sz="2000" dirty="0" smtClean="0">
                <a:latin typeface="+mn-ea"/>
              </a:rPr>
              <a:t>参数，用了这个参数，表示你这台机器上所有的</a:t>
            </a:r>
            <a:r>
              <a:rPr lang="en-US" sz="2000" dirty="0" err="1" smtClean="0">
                <a:latin typeface="+mn-ea"/>
              </a:rPr>
              <a:t>Git</a:t>
            </a:r>
            <a:r>
              <a:rPr lang="zh-CN" altLang="en-US" sz="2000" dirty="0" smtClean="0">
                <a:latin typeface="+mn-ea"/>
              </a:rPr>
              <a:t>仓库都会使用这个配置，当然也可以对某个仓库指定不同的用户名和</a:t>
            </a:r>
            <a:r>
              <a:rPr lang="en-US" sz="2000" dirty="0" smtClean="0">
                <a:latin typeface="+mn-ea"/>
              </a:rPr>
              <a:t>Email</a:t>
            </a:r>
            <a:r>
              <a:rPr lang="zh-CN" altLang="en-US" sz="2000" dirty="0" smtClean="0">
                <a:latin typeface="+mn-ea"/>
              </a:rPr>
              <a:t>地址。</a:t>
            </a:r>
          </a:p>
          <a:p>
            <a:endParaRPr lang="en-US" sz="20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7818" y="4796268"/>
            <a:ext cx="8882730" cy="82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90793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创建验证用的公钥（用于申请</a:t>
            </a:r>
            <a:r>
              <a:rPr lang="en-US" sz="2400" dirty="0" err="1" smtClean="0"/>
              <a:t>git</a:t>
            </a:r>
            <a:r>
              <a:rPr lang="zh-CN" altLang="en-US" sz="2400" dirty="0" smtClean="0"/>
              <a:t>仓库权限）</a:t>
            </a:r>
            <a:r>
              <a:rPr lang="zh-CN" altLang="en-US" sz="2400" dirty="0" smtClean="0">
                <a:latin typeface="+mn-ea"/>
              </a:rPr>
              <a:t>：</a:t>
            </a:r>
            <a:endParaRPr lang="en-US" altLang="zh-CN" sz="2400" dirty="0" smtClean="0">
              <a:latin typeface="+mn-ea"/>
            </a:endParaRPr>
          </a:p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9244" y="2118018"/>
            <a:ext cx="6872225" cy="378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文本框 36"/>
          <p:cNvSpPr txBox="1"/>
          <p:nvPr/>
        </p:nvSpPr>
        <p:spPr>
          <a:xfrm>
            <a:off x="8075220" y="2208810"/>
            <a:ext cx="3455719" cy="421653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输入命令：</a:t>
            </a:r>
          </a:p>
          <a:p>
            <a:r>
              <a:rPr lang="en-US" sz="2000" dirty="0" smtClean="0">
                <a:latin typeface="+mn-ea"/>
              </a:rPr>
              <a:t>$ </a:t>
            </a:r>
            <a:r>
              <a:rPr lang="en-US" sz="2000" dirty="0" err="1" smtClean="0">
                <a:latin typeface="+mn-ea"/>
              </a:rPr>
              <a:t>ssh-keygen</a:t>
            </a:r>
            <a:r>
              <a:rPr lang="en-US" sz="2000" dirty="0" smtClean="0">
                <a:latin typeface="+mn-ea"/>
              </a:rPr>
              <a:t> -f ~/.</a:t>
            </a:r>
            <a:r>
              <a:rPr lang="en-US" sz="2000" dirty="0" err="1" smtClean="0">
                <a:latin typeface="+mn-ea"/>
              </a:rPr>
              <a:t>ssh</a:t>
            </a:r>
            <a:r>
              <a:rPr lang="en-US" sz="2000" dirty="0" smtClean="0">
                <a:latin typeface="+mn-ea"/>
              </a:rPr>
              <a:t>/ </a:t>
            </a:r>
            <a:r>
              <a:rPr lang="en-US" sz="2000" dirty="0" err="1" smtClean="0">
                <a:latin typeface="+mn-ea"/>
              </a:rPr>
              <a:t>cktsw</a:t>
            </a:r>
            <a:r>
              <a:rPr lang="en-US" sz="2000" dirty="0" smtClean="0">
                <a:latin typeface="+mn-ea"/>
              </a:rPr>
              <a:t>   /</a:t>
            </a:r>
            <a:r>
              <a:rPr lang="zh-CN" altLang="en-US" sz="2000" dirty="0" smtClean="0">
                <a:latin typeface="+mn-ea"/>
              </a:rPr>
              <a:t>实际使用时将</a:t>
            </a:r>
            <a:r>
              <a:rPr lang="en-US" sz="2000" dirty="0" err="1" smtClean="0">
                <a:latin typeface="+mn-ea"/>
              </a:rPr>
              <a:t>cktsw</a:t>
            </a:r>
            <a:r>
              <a:rPr lang="zh-CN" altLang="en-US" sz="2000" dirty="0" smtClean="0">
                <a:latin typeface="+mn-ea"/>
              </a:rPr>
              <a:t>替换成自己公司邮箱的前缀，如</a:t>
            </a:r>
            <a:r>
              <a:rPr lang="en-US" altLang="zh-CN" sz="2000" dirty="0" smtClean="0">
                <a:latin typeface="+mn-ea"/>
              </a:rPr>
              <a:t>jianhai.liu</a:t>
            </a:r>
            <a:endParaRPr lang="zh-CN" altLang="en-US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然后要求</a:t>
            </a:r>
            <a:r>
              <a:rPr lang="en-US" sz="2000" dirty="0" smtClean="0">
                <a:latin typeface="+mn-ea"/>
              </a:rPr>
              <a:t>Enter passphrase</a:t>
            </a:r>
            <a:r>
              <a:rPr lang="zh-CN" altLang="en-US" sz="2000" dirty="0" smtClean="0">
                <a:latin typeface="+mn-ea"/>
              </a:rPr>
              <a:t>，直接回车或者输入密码（密码自己要记好，一般默认直接回车），如图所示；</a:t>
            </a:r>
            <a:endParaRPr lang="en-US" altLang="zh-CN" sz="20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创建完成之后，用</a:t>
            </a:r>
            <a:r>
              <a:rPr lang="en-US" altLang="zh-CN" sz="2000" dirty="0" err="1" smtClean="0">
                <a:latin typeface="+mn-ea"/>
              </a:rPr>
              <a:t>ls</a:t>
            </a:r>
            <a:r>
              <a:rPr lang="zh-CN" altLang="en-US" sz="2000" dirty="0" smtClean="0">
                <a:latin typeface="+mn-ea"/>
              </a:rPr>
              <a:t>命令查看是否已经创建成功，如果创建成功，则会有两个以自己的名字命名的文件</a:t>
            </a:r>
            <a:endParaRPr lang="en-US" sz="2000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9782" y="5945892"/>
            <a:ext cx="6869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5"/>
            <a:ext cx="9203377" cy="477053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       </a:t>
            </a:r>
            <a:r>
              <a:rPr lang="zh-CN" altLang="en-US" sz="2400" dirty="0" smtClean="0">
                <a:latin typeface="+mn-ea"/>
              </a:rPr>
              <a:t>后续项目可能都会引入</a:t>
            </a:r>
            <a:r>
              <a:rPr lang="en-US" altLang="zh-CN" sz="2400" dirty="0" err="1" smtClean="0">
                <a:latin typeface="+mn-ea"/>
              </a:rPr>
              <a:t>Gerrit</a:t>
            </a:r>
            <a:r>
              <a:rPr lang="zh-CN" altLang="en-US" sz="2400" dirty="0" smtClean="0">
                <a:latin typeface="+mn-ea"/>
              </a:rPr>
              <a:t>评审服务器，</a:t>
            </a:r>
            <a:r>
              <a:rPr lang="en-US" altLang="zh-CN" sz="2400" dirty="0" err="1" smtClean="0">
                <a:latin typeface="+mn-ea"/>
              </a:rPr>
              <a:t>Gerrit</a:t>
            </a:r>
            <a:r>
              <a:rPr lang="zh-CN" altLang="en-US" sz="2400" dirty="0" smtClean="0">
                <a:latin typeface="+mn-ea"/>
              </a:rPr>
              <a:t>是为</a:t>
            </a:r>
            <a:r>
              <a:rPr lang="en-US" altLang="zh-CN" sz="2400" dirty="0" err="1" smtClean="0">
                <a:latin typeface="+mn-ea"/>
              </a:rPr>
              <a:t>Git</a:t>
            </a:r>
            <a:r>
              <a:rPr lang="zh-CN" altLang="en-US" sz="2400" dirty="0" smtClean="0">
                <a:latin typeface="+mn-ea"/>
              </a:rPr>
              <a:t>引入的代码审核服务器，其代码审核是强制性的，就是说，向</a:t>
            </a:r>
            <a:r>
              <a:rPr lang="en-US" altLang="zh-CN" sz="2400" dirty="0" err="1" smtClean="0">
                <a:latin typeface="+mn-ea"/>
              </a:rPr>
              <a:t>Git</a:t>
            </a:r>
            <a:r>
              <a:rPr lang="zh-CN" altLang="en-US" sz="2400" dirty="0" smtClean="0">
                <a:latin typeface="+mn-ea"/>
              </a:rPr>
              <a:t>版本库的推送必须要经过</a:t>
            </a:r>
            <a:r>
              <a:rPr lang="en-US" altLang="zh-CN" sz="2400" dirty="0" err="1" smtClean="0">
                <a:latin typeface="+mn-ea"/>
              </a:rPr>
              <a:t>Gerrit</a:t>
            </a:r>
            <a:r>
              <a:rPr lang="zh-CN" altLang="en-US" sz="2400" dirty="0" smtClean="0">
                <a:latin typeface="+mn-ea"/>
              </a:rPr>
              <a:t>服务器，修订代码必须经过代码审核的工作流程之后，经批准才能合并到正式版本库中。</a:t>
            </a:r>
            <a:endParaRPr lang="en-US" altLang="zh-CN" sz="24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en-US" altLang="zh-CN" sz="2400" dirty="0" err="1" smtClean="0">
                <a:latin typeface="+mn-ea"/>
              </a:rPr>
              <a:t>Gerrit</a:t>
            </a:r>
            <a:r>
              <a:rPr lang="zh-CN" altLang="en-US" sz="2400" dirty="0" smtClean="0">
                <a:latin typeface="+mn-ea"/>
              </a:rPr>
              <a:t>的配置与使用方法：</a:t>
            </a:r>
            <a:r>
              <a:rPr lang="en-US" altLang="zh-CN" sz="2400" dirty="0" smtClean="0">
                <a:latin typeface="+mn-ea"/>
                <a:hlinkClick r:id="rId3"/>
              </a:rPr>
              <a:t>http://10.240.3.117:8011/CKTWIKI/index.php/Gerrit%E7%9A%84%E9%85%8D%E7%BD%AE%E4%B8%8E%E4%BD%BF%E7%94%A8#.E4.B8.80..E5.8A.A0.E5.85.A5ssh.E5.85.AC.E9.92.A5</a:t>
            </a:r>
            <a:endParaRPr lang="en-US" altLang="zh-CN" sz="2400" dirty="0" smtClean="0">
              <a:latin typeface="+mn-ea"/>
            </a:endParaRPr>
          </a:p>
          <a:p>
            <a:endParaRPr lang="en-US" altLang="zh-CN" sz="800" dirty="0" smtClean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Feel01A</a:t>
            </a:r>
            <a:r>
              <a:rPr lang="zh-CN" altLang="en-US" sz="2400" dirty="0" smtClean="0">
                <a:latin typeface="+mn-ea"/>
              </a:rPr>
              <a:t>项目提交代码就需要经过</a:t>
            </a:r>
            <a:r>
              <a:rPr lang="en-US" altLang="zh-CN" sz="2400" dirty="0" err="1" smtClean="0">
                <a:latin typeface="+mn-ea"/>
              </a:rPr>
              <a:t>Gerrit</a:t>
            </a:r>
            <a:r>
              <a:rPr lang="zh-CN" altLang="en-US" sz="2400" dirty="0" smtClean="0">
                <a:latin typeface="+mn-ea"/>
              </a:rPr>
              <a:t>服务器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注：编译环境搭建好之后，建议先做个备份，以后工作中如果环境出问题的话，可以直接导入，不用重新配置！</a:t>
            </a:r>
            <a:endParaRPr lang="en-US" sz="20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3</a:t>
            </a:r>
            <a:r>
              <a:rPr lang="zh-CN" altLang="en-US" sz="2800" dirty="0" smtClean="0">
                <a:latin typeface="+mn-ea"/>
              </a:rPr>
              <a:t>、在虚拟机</a:t>
            </a:r>
            <a:r>
              <a:rPr lang="en-US" altLang="zh-CN" sz="2800" dirty="0" err="1" smtClean="0">
                <a:latin typeface="+mn-ea"/>
              </a:rPr>
              <a:t>Ubuntu</a:t>
            </a:r>
            <a:r>
              <a:rPr lang="zh-CN" altLang="en-US" sz="2800" dirty="0" smtClean="0">
                <a:latin typeface="+mn-ea"/>
              </a:rPr>
              <a:t>系统中配置</a:t>
            </a:r>
            <a:r>
              <a:rPr lang="en-US" altLang="zh-CN" sz="2800" dirty="0" smtClean="0">
                <a:latin typeface="+mn-ea"/>
              </a:rPr>
              <a:t>JDK</a:t>
            </a:r>
            <a:r>
              <a:rPr lang="zh-CN" altLang="en-US" sz="2800" dirty="0" smtClean="0">
                <a:latin typeface="+mn-ea"/>
              </a:rPr>
              <a:t>和</a:t>
            </a:r>
            <a:r>
              <a:rPr lang="en-US" altLang="zh-CN" sz="2800" dirty="0" err="1" smtClean="0">
                <a:latin typeface="+mn-ea"/>
              </a:rPr>
              <a:t>git</a:t>
            </a:r>
            <a:endParaRPr lang="en-US" altLang="zh-CN" sz="2800" dirty="0" smtClean="0">
              <a:latin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5"/>
            <a:ext cx="9203377" cy="34163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      到这里还需要再配置一下，使得</a:t>
            </a:r>
            <a:r>
              <a:rPr lang="en-US" altLang="zh-CN" sz="2400" dirty="0" smtClean="0">
                <a:latin typeface="+mn-ea"/>
              </a:rPr>
              <a:t>window</a:t>
            </a:r>
            <a:r>
              <a:rPr lang="zh-CN" altLang="en-US" sz="2400" dirty="0" smtClean="0">
                <a:latin typeface="+mn-ea"/>
              </a:rPr>
              <a:t>与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之间能共享文件。因为源码是存在虚拟机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里面的，如果在</a:t>
            </a:r>
            <a:r>
              <a:rPr lang="en-US" altLang="zh-CN" sz="2400" dirty="0" smtClean="0">
                <a:latin typeface="+mn-ea"/>
              </a:rPr>
              <a:t>window</a:t>
            </a:r>
            <a:r>
              <a:rPr lang="zh-CN" altLang="en-US" sz="2400" dirty="0" smtClean="0">
                <a:latin typeface="+mn-ea"/>
              </a:rPr>
              <a:t>下做调试的话，在</a:t>
            </a:r>
            <a:r>
              <a:rPr lang="en-US" altLang="zh-CN" sz="2400" dirty="0" smtClean="0">
                <a:latin typeface="+mn-ea"/>
              </a:rPr>
              <a:t>window</a:t>
            </a:r>
            <a:r>
              <a:rPr lang="zh-CN" altLang="en-US" sz="2400" dirty="0" smtClean="0">
                <a:latin typeface="+mn-ea"/>
              </a:rPr>
              <a:t>中无法查看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里面的代码，所以需要把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中的磁盘映射到</a:t>
            </a:r>
            <a:r>
              <a:rPr lang="en-US" altLang="zh-CN" sz="2400" dirty="0" smtClean="0">
                <a:latin typeface="+mn-ea"/>
              </a:rPr>
              <a:t>window</a:t>
            </a:r>
            <a:r>
              <a:rPr lang="zh-CN" altLang="en-US" sz="2400" dirty="0" smtClean="0">
                <a:latin typeface="+mn-ea"/>
              </a:rPr>
              <a:t>中，这样在</a:t>
            </a:r>
            <a:r>
              <a:rPr lang="en-US" altLang="zh-CN" sz="2400" dirty="0" smtClean="0">
                <a:latin typeface="+mn-ea"/>
              </a:rPr>
              <a:t>window</a:t>
            </a:r>
            <a:r>
              <a:rPr lang="zh-CN" altLang="en-US" sz="2400" dirty="0" smtClean="0">
                <a:latin typeface="+mn-ea"/>
              </a:rPr>
              <a:t>系统中就可以访问到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的文件了，具体方法见</a:t>
            </a:r>
            <a:r>
              <a:rPr lang="en-US" altLang="zh-CN" sz="2400" dirty="0" smtClean="0">
                <a:latin typeface="+mn-ea"/>
              </a:rPr>
              <a:t>《 window</a:t>
            </a:r>
            <a:r>
              <a:rPr lang="zh-CN" altLang="en-US" sz="2400" dirty="0" smtClean="0">
                <a:latin typeface="+mn-ea"/>
              </a:rPr>
              <a:t>与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设置共享</a:t>
            </a:r>
            <a:r>
              <a:rPr lang="en-US" altLang="zh-CN" sz="2400" dirty="0" smtClean="0">
                <a:latin typeface="+mn-ea"/>
              </a:rPr>
              <a:t>.</a:t>
            </a:r>
            <a:r>
              <a:rPr lang="en-US" altLang="zh-CN" sz="2400" dirty="0" err="1" smtClean="0">
                <a:latin typeface="+mn-ea"/>
              </a:rPr>
              <a:t>docx</a:t>
            </a:r>
            <a:r>
              <a:rPr lang="en-US" altLang="zh-CN" sz="2400" dirty="0" smtClean="0">
                <a:latin typeface="+mn-ea"/>
              </a:rPr>
              <a:t> 》</a:t>
            </a:r>
            <a:r>
              <a:rPr lang="zh-CN" altLang="en-US" sz="2400" dirty="0" smtClean="0">
                <a:latin typeface="+mn-ea"/>
              </a:rPr>
              <a:t>文档</a:t>
            </a:r>
            <a:endParaRPr lang="en-US" sz="20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85436" y="2115468"/>
            <a:ext cx="4809181" cy="624107"/>
          </a:xfrm>
        </p:spPr>
        <p:txBody>
          <a:bodyPr/>
          <a:lstStyle/>
          <a:p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代码下载以及编译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085436" y="2784397"/>
            <a:ext cx="5630063" cy="956333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1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、申请仓库权限以及代码下载</a:t>
            </a:r>
            <a:endParaRPr lang="en-US" altLang="zh-CN" sz="240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2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、代码编译</a:t>
            </a:r>
            <a:endParaRPr lang="en-US" altLang="zh-CN" sz="240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grpSp>
        <p:nvGrpSpPr>
          <p:cNvPr id="84" name="组 83"/>
          <p:cNvGrpSpPr/>
          <p:nvPr/>
        </p:nvGrpSpPr>
        <p:grpSpPr>
          <a:xfrm>
            <a:off x="1145730" y="988054"/>
            <a:ext cx="2866893" cy="4404217"/>
            <a:chOff x="1145730" y="988054"/>
            <a:chExt cx="3375137" cy="5184998"/>
          </a:xfrm>
        </p:grpSpPr>
        <p:grpSp>
          <p:nvGrpSpPr>
            <p:cNvPr id="30" name="组合 2"/>
            <p:cNvGrpSpPr/>
            <p:nvPr/>
          </p:nvGrpSpPr>
          <p:grpSpPr>
            <a:xfrm>
              <a:off x="1444987" y="1266312"/>
              <a:ext cx="2832600" cy="4628481"/>
              <a:chOff x="716766" y="736383"/>
              <a:chExt cx="3046471" cy="4977948"/>
            </a:xfrm>
          </p:grpSpPr>
          <p:sp>
            <p:nvSpPr>
              <p:cNvPr id="31" name="等腰三角形 60"/>
              <p:cNvSpPr/>
              <p:nvPr/>
            </p:nvSpPr>
            <p:spPr>
              <a:xfrm rot="4162658">
                <a:off x="722645" y="780603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等腰三角形 61"/>
              <p:cNvSpPr/>
              <p:nvPr/>
            </p:nvSpPr>
            <p:spPr>
              <a:xfrm rot="7782167">
                <a:off x="1024508" y="1133980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等腰三角形 62"/>
              <p:cNvSpPr/>
              <p:nvPr/>
            </p:nvSpPr>
            <p:spPr>
              <a:xfrm rot="11457533">
                <a:off x="1325280" y="1043057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等腰三角形 63"/>
              <p:cNvSpPr/>
              <p:nvPr/>
            </p:nvSpPr>
            <p:spPr>
              <a:xfrm rot="7782167">
                <a:off x="1739898" y="1257642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等腰三角形 64"/>
              <p:cNvSpPr/>
              <p:nvPr/>
            </p:nvSpPr>
            <p:spPr>
              <a:xfrm rot="7782167">
                <a:off x="2457105" y="1381302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65"/>
              <p:cNvSpPr/>
              <p:nvPr/>
            </p:nvSpPr>
            <p:spPr>
              <a:xfrm rot="11457533">
                <a:off x="2040668" y="1153047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等腰三角形 66"/>
              <p:cNvSpPr/>
              <p:nvPr/>
            </p:nvSpPr>
            <p:spPr>
              <a:xfrm rot="11418892">
                <a:off x="2761871" y="1287407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67"/>
              <p:cNvSpPr/>
              <p:nvPr/>
            </p:nvSpPr>
            <p:spPr>
              <a:xfrm rot="7782167">
                <a:off x="3166281" y="1515454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等腰三角形 68"/>
              <p:cNvSpPr/>
              <p:nvPr/>
            </p:nvSpPr>
            <p:spPr>
              <a:xfrm rot="7782167">
                <a:off x="2707092" y="2045788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等腰三角形 69"/>
              <p:cNvSpPr/>
              <p:nvPr/>
            </p:nvSpPr>
            <p:spPr>
              <a:xfrm rot="11418892">
                <a:off x="3011238" y="1958441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等腰三角形 70"/>
              <p:cNvSpPr/>
              <p:nvPr/>
            </p:nvSpPr>
            <p:spPr>
              <a:xfrm rot="7782167">
                <a:off x="2243349" y="2591275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71"/>
              <p:cNvSpPr/>
              <p:nvPr/>
            </p:nvSpPr>
            <p:spPr>
              <a:xfrm rot="11418892">
                <a:off x="2550628" y="2479628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等腰三角形 72"/>
              <p:cNvSpPr/>
              <p:nvPr/>
            </p:nvSpPr>
            <p:spPr>
              <a:xfrm rot="7782167">
                <a:off x="1778149" y="3121104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等腰三角形 73"/>
              <p:cNvSpPr/>
              <p:nvPr/>
            </p:nvSpPr>
            <p:spPr>
              <a:xfrm rot="11418892">
                <a:off x="2087622" y="3030021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等腰三角形 74"/>
              <p:cNvSpPr/>
              <p:nvPr/>
            </p:nvSpPr>
            <p:spPr>
              <a:xfrm rot="7782167">
                <a:off x="1326458" y="3655139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等腰三角形 75"/>
              <p:cNvSpPr/>
              <p:nvPr/>
            </p:nvSpPr>
            <p:spPr>
              <a:xfrm rot="11418892">
                <a:off x="1635931" y="3564056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等腰三角形 76"/>
              <p:cNvSpPr/>
              <p:nvPr/>
            </p:nvSpPr>
            <p:spPr>
              <a:xfrm rot="7782167">
                <a:off x="863654" y="4200802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77"/>
              <p:cNvSpPr/>
              <p:nvPr/>
            </p:nvSpPr>
            <p:spPr>
              <a:xfrm rot="11418892">
                <a:off x="1173127" y="4095431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等腰三角形 78"/>
              <p:cNvSpPr/>
              <p:nvPr/>
            </p:nvSpPr>
            <p:spPr>
              <a:xfrm rot="4162658">
                <a:off x="972013" y="1451379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79"/>
              <p:cNvSpPr/>
              <p:nvPr/>
            </p:nvSpPr>
            <p:spPr>
              <a:xfrm rot="7782167">
                <a:off x="1138428" y="4862220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等腰三角形 80"/>
              <p:cNvSpPr/>
              <p:nvPr/>
            </p:nvSpPr>
            <p:spPr>
              <a:xfrm rot="11418892">
                <a:off x="716766" y="4641096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等腰三角形 81"/>
              <p:cNvSpPr/>
              <p:nvPr/>
            </p:nvSpPr>
            <p:spPr>
              <a:xfrm rot="11418892">
                <a:off x="1465496" y="4778469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等腰三角形 82"/>
              <p:cNvSpPr/>
              <p:nvPr/>
            </p:nvSpPr>
            <p:spPr>
              <a:xfrm rot="7782167">
                <a:off x="1889313" y="4996942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83"/>
              <p:cNvSpPr/>
              <p:nvPr/>
            </p:nvSpPr>
            <p:spPr>
              <a:xfrm rot="11418892">
                <a:off x="2202093" y="4898903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84"/>
              <p:cNvSpPr/>
              <p:nvPr/>
            </p:nvSpPr>
            <p:spPr>
              <a:xfrm rot="7782167">
                <a:off x="2617478" y="5117376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等腰三角形 85"/>
              <p:cNvSpPr/>
              <p:nvPr/>
            </p:nvSpPr>
            <p:spPr>
              <a:xfrm rot="11418892">
                <a:off x="2930258" y="5019337"/>
                <a:ext cx="641175" cy="55273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86"/>
            <p:cNvGrpSpPr/>
            <p:nvPr/>
          </p:nvGrpSpPr>
          <p:grpSpPr>
            <a:xfrm>
              <a:off x="1145730" y="988054"/>
              <a:ext cx="3375137" cy="5184998"/>
              <a:chOff x="716766" y="736383"/>
              <a:chExt cx="3046471" cy="4977948"/>
            </a:xfrm>
            <a:noFill/>
          </p:grpSpPr>
          <p:sp>
            <p:nvSpPr>
              <p:cNvPr id="58" name="等腰三角形 87"/>
              <p:cNvSpPr/>
              <p:nvPr/>
            </p:nvSpPr>
            <p:spPr>
              <a:xfrm rot="4162658">
                <a:off x="722645" y="780603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等腰三角形 88"/>
              <p:cNvSpPr/>
              <p:nvPr/>
            </p:nvSpPr>
            <p:spPr>
              <a:xfrm rot="7782167">
                <a:off x="1024508" y="1133980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等腰三角形 89"/>
              <p:cNvSpPr/>
              <p:nvPr/>
            </p:nvSpPr>
            <p:spPr>
              <a:xfrm rot="11457533">
                <a:off x="1325280" y="1043057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等腰三角形 90"/>
              <p:cNvSpPr/>
              <p:nvPr/>
            </p:nvSpPr>
            <p:spPr>
              <a:xfrm rot="7782167">
                <a:off x="1739898" y="1257642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91"/>
              <p:cNvSpPr/>
              <p:nvPr/>
            </p:nvSpPr>
            <p:spPr>
              <a:xfrm rot="7782167">
                <a:off x="2457105" y="1381302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等腰三角形 92"/>
              <p:cNvSpPr/>
              <p:nvPr/>
            </p:nvSpPr>
            <p:spPr>
              <a:xfrm rot="11457533">
                <a:off x="2040668" y="1153047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等腰三角形 93"/>
              <p:cNvSpPr/>
              <p:nvPr/>
            </p:nvSpPr>
            <p:spPr>
              <a:xfrm rot="11418892">
                <a:off x="2761871" y="1287407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等腰三角形 94"/>
              <p:cNvSpPr/>
              <p:nvPr/>
            </p:nvSpPr>
            <p:spPr>
              <a:xfrm rot="7782167">
                <a:off x="3166281" y="1515454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等腰三角形 95"/>
              <p:cNvSpPr/>
              <p:nvPr/>
            </p:nvSpPr>
            <p:spPr>
              <a:xfrm rot="7782167">
                <a:off x="2707092" y="2045788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等腰三角形 96"/>
              <p:cNvSpPr/>
              <p:nvPr/>
            </p:nvSpPr>
            <p:spPr>
              <a:xfrm rot="11418892">
                <a:off x="3011238" y="1958441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等腰三角形 97"/>
              <p:cNvSpPr/>
              <p:nvPr/>
            </p:nvSpPr>
            <p:spPr>
              <a:xfrm rot="7782167">
                <a:off x="2243349" y="2591275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等腰三角形 98"/>
              <p:cNvSpPr/>
              <p:nvPr/>
            </p:nvSpPr>
            <p:spPr>
              <a:xfrm rot="11418892">
                <a:off x="2550628" y="2479628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等腰三角形 99"/>
              <p:cNvSpPr/>
              <p:nvPr/>
            </p:nvSpPr>
            <p:spPr>
              <a:xfrm rot="7782167">
                <a:off x="1778149" y="3121104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等腰三角形 100"/>
              <p:cNvSpPr/>
              <p:nvPr/>
            </p:nvSpPr>
            <p:spPr>
              <a:xfrm rot="11418892">
                <a:off x="2087622" y="3030021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等腰三角形 101"/>
              <p:cNvSpPr/>
              <p:nvPr/>
            </p:nvSpPr>
            <p:spPr>
              <a:xfrm rot="7782167">
                <a:off x="1326458" y="3655139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等腰三角形 102"/>
              <p:cNvSpPr/>
              <p:nvPr/>
            </p:nvSpPr>
            <p:spPr>
              <a:xfrm rot="11418892">
                <a:off x="1635931" y="3564056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等腰三角形 103"/>
              <p:cNvSpPr/>
              <p:nvPr/>
            </p:nvSpPr>
            <p:spPr>
              <a:xfrm rot="7782167">
                <a:off x="863654" y="4200802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104"/>
              <p:cNvSpPr/>
              <p:nvPr/>
            </p:nvSpPr>
            <p:spPr>
              <a:xfrm rot="11418892">
                <a:off x="1173127" y="4095431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等腰三角形 105"/>
              <p:cNvSpPr/>
              <p:nvPr/>
            </p:nvSpPr>
            <p:spPr>
              <a:xfrm rot="4162658">
                <a:off x="972013" y="1451379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等腰三角形 106"/>
              <p:cNvSpPr/>
              <p:nvPr/>
            </p:nvSpPr>
            <p:spPr>
              <a:xfrm rot="7782167">
                <a:off x="1138428" y="4862220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等腰三角形 107"/>
              <p:cNvSpPr/>
              <p:nvPr/>
            </p:nvSpPr>
            <p:spPr>
              <a:xfrm rot="11418892">
                <a:off x="716766" y="4641096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等腰三角形 108"/>
              <p:cNvSpPr/>
              <p:nvPr/>
            </p:nvSpPr>
            <p:spPr>
              <a:xfrm rot="11418892">
                <a:off x="1465496" y="4778469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等腰三角形 109"/>
              <p:cNvSpPr/>
              <p:nvPr/>
            </p:nvSpPr>
            <p:spPr>
              <a:xfrm rot="7782167">
                <a:off x="1889313" y="4996942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等腰三角形 110"/>
              <p:cNvSpPr/>
              <p:nvPr/>
            </p:nvSpPr>
            <p:spPr>
              <a:xfrm rot="11418892">
                <a:off x="2202093" y="4898903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等腰三角形 111"/>
              <p:cNvSpPr/>
              <p:nvPr/>
            </p:nvSpPr>
            <p:spPr>
              <a:xfrm rot="7782167">
                <a:off x="2617478" y="5117376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等腰三角形 112"/>
              <p:cNvSpPr/>
              <p:nvPr/>
            </p:nvSpPr>
            <p:spPr>
              <a:xfrm rot="11418892">
                <a:off x="2930258" y="5019337"/>
                <a:ext cx="641175" cy="552736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6" name="TextBox 85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501105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、申请仓库权限以及代码下载</a:t>
            </a:r>
            <a:endParaRPr lang="en-US" altLang="zh-CN" sz="2800" b="1" dirty="0" smtClean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50" name="文本框 36"/>
          <p:cNvSpPr txBox="1"/>
          <p:nvPr/>
        </p:nvSpPr>
        <p:spPr>
          <a:xfrm>
            <a:off x="1140030" y="1690004"/>
            <a:ext cx="9203377" cy="437042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dirty="0" err="1" smtClean="0">
                <a:latin typeface="+mn-ea"/>
              </a:rPr>
              <a:t>Git</a:t>
            </a:r>
            <a:r>
              <a:rPr lang="zh-CN" altLang="en-US" sz="2400" dirty="0" smtClean="0">
                <a:latin typeface="+mn-ea"/>
              </a:rPr>
              <a:t>仓库，默认都是没有权限的，故需要申请权限，流程如下：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、先下载软件配置权限申请表，下载链接：</a:t>
            </a:r>
            <a:r>
              <a:rPr lang="en-US" sz="2400" dirty="0" smtClean="0">
                <a:hlinkClick r:id="rId3"/>
              </a:rPr>
              <a:t>http://10.240.3.117:8011/CKTWIKI/index.php/%E6%96%87%E4%BB%B6:Template-SCM_Auth_and_New_branch_application_form.xls</a:t>
            </a:r>
            <a:endParaRPr lang="en-US" sz="2400" dirty="0" smtClean="0"/>
          </a:p>
          <a:p>
            <a:endParaRPr lang="zh-CN" altLang="en-US" sz="10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、按表格说明填写好申请表，将刚生成的公钥（如</a:t>
            </a:r>
            <a:r>
              <a:rPr lang="en-US" altLang="zh-CN" sz="2400" dirty="0" err="1" smtClean="0"/>
              <a:t>jianhai.liu.pub</a:t>
            </a:r>
            <a:r>
              <a:rPr lang="zh-CN" altLang="en-US" sz="2400" dirty="0" smtClean="0"/>
              <a:t>这个文件）作为附件，一起邮件发给配置管理员进行权限申请。</a:t>
            </a:r>
            <a:endParaRPr lang="en-US" altLang="zh-CN" sz="2400" dirty="0" smtClean="0"/>
          </a:p>
          <a:p>
            <a:endParaRPr lang="zh-CN" altLang="en-US" sz="1000" b="1" dirty="0" smtClean="0"/>
          </a:p>
          <a:p>
            <a:r>
              <a:rPr lang="en-US" sz="2400" dirty="0" smtClean="0"/>
              <a:t>3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配置管理员处理好以后会邮件回复申请人。</a:t>
            </a:r>
            <a:endParaRPr lang="zh-CN" altLang="en-US" sz="2400" b="1" dirty="0" smtClean="0"/>
          </a:p>
          <a:p>
            <a:endParaRPr lang="zh-CN" altLang="en-US" dirty="0" smtClean="0"/>
          </a:p>
          <a:p>
            <a:r>
              <a:rPr lang="zh-CN" altLang="en-US" sz="2400" dirty="0" smtClean="0"/>
              <a:t>权限申请好后，即可下载代码进行软件开发和编译。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、申请仓库权限以及代码下载</a:t>
            </a:r>
            <a:endParaRPr lang="en-US" altLang="zh-CN" sz="2800" b="1" dirty="0" smtClean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50" name="文本框 36"/>
          <p:cNvSpPr txBox="1"/>
          <p:nvPr/>
        </p:nvSpPr>
        <p:spPr>
          <a:xfrm>
            <a:off x="1140030" y="1690004"/>
            <a:ext cx="920337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下载回来申请表格如下：</a:t>
            </a:r>
            <a:endParaRPr lang="en-US" sz="240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909" y="2123084"/>
            <a:ext cx="86296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文本框 36"/>
          <p:cNvSpPr txBox="1"/>
          <p:nvPr/>
        </p:nvSpPr>
        <p:spPr>
          <a:xfrm>
            <a:off x="1209303" y="5583114"/>
            <a:ext cx="9203377" cy="70788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dirty="0" smtClean="0"/>
              <a:t>表格的填写说明下面有解释，请按说明填写，填写完成之后，发给杨岚岚开通权限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5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33479" y="726051"/>
            <a:ext cx="3975100" cy="624107"/>
          </a:xfrm>
        </p:spPr>
        <p:txBody>
          <a:bodyPr/>
          <a:lstStyle/>
          <a:p>
            <a:r>
              <a:rPr kumimoji="1" lang="zh-CN" altLang="en-US" sz="4400" dirty="0" smtClean="0"/>
              <a:t>课程目的</a:t>
            </a:r>
            <a:endParaRPr kumimoji="1" lang="zh-CN" altLang="en-US" sz="4400" dirty="0"/>
          </a:p>
        </p:txBody>
      </p:sp>
      <p:sp>
        <p:nvSpPr>
          <p:cNvPr id="5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151910" y="2410686"/>
            <a:ext cx="10402784" cy="2410685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了解</a:t>
            </a:r>
            <a:r>
              <a:rPr lang="en-US" altLang="zh-CN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Android</a:t>
            </a: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开发平台和常用的开发工具，掌握</a:t>
            </a:r>
            <a:r>
              <a:rPr lang="en-US" altLang="zh-CN" sz="4000" b="0" dirty="0" err="1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ckt</a:t>
            </a: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开发编译环境搭建流程</a:t>
            </a:r>
            <a:endParaRPr lang="en-US" altLang="zh-CN" sz="4000" b="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、申请仓库权限以及代码下载</a:t>
            </a:r>
            <a:endParaRPr lang="en-US" altLang="zh-CN" sz="2800" b="1" dirty="0" smtClean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50" name="文本框 36"/>
          <p:cNvSpPr txBox="1"/>
          <p:nvPr/>
        </p:nvSpPr>
        <p:spPr>
          <a:xfrm>
            <a:off x="1140030" y="1690004"/>
            <a:ext cx="9203377" cy="12003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下载代码之前，需要说明一点：默认安装的</a:t>
            </a:r>
            <a:r>
              <a:rPr lang="en-US" altLang="zh-CN" sz="2400" dirty="0" err="1" smtClean="0"/>
              <a:t>Ubuntu</a:t>
            </a:r>
            <a:r>
              <a:rPr lang="zh-CN" altLang="en-US" sz="2400" dirty="0" smtClean="0"/>
              <a:t>系统，本身磁盘分区只有几</a:t>
            </a:r>
            <a:r>
              <a:rPr lang="en-US" altLang="zh-CN" sz="2400" dirty="0" smtClean="0"/>
              <a:t>G</a:t>
            </a:r>
            <a:r>
              <a:rPr lang="zh-CN" altLang="en-US" sz="2400" dirty="0" smtClean="0"/>
              <a:t>，是不够空间存放源码的，需要另外添加虚拟磁盘，添加硬盘的方法请看</a:t>
            </a:r>
            <a:r>
              <a:rPr lang="en-US" altLang="zh-CN" sz="2400" dirty="0" smtClean="0"/>
              <a:t>《</a:t>
            </a:r>
            <a:r>
              <a:rPr lang="en-US" altLang="zh-CN" sz="2400" dirty="0" err="1" smtClean="0"/>
              <a:t>Ubuntu</a:t>
            </a:r>
            <a:r>
              <a:rPr lang="zh-CN" altLang="en-US" sz="2400" dirty="0" smtClean="0"/>
              <a:t>添加硬盘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docx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文档</a:t>
            </a:r>
            <a:endParaRPr lang="en-US" sz="2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1588" y="2971800"/>
            <a:ext cx="70580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文本框 36"/>
          <p:cNvSpPr txBox="1"/>
          <p:nvPr/>
        </p:nvSpPr>
        <p:spPr>
          <a:xfrm>
            <a:off x="1228930" y="5373004"/>
            <a:ext cx="9203377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红色框部分是刚刚装完</a:t>
            </a:r>
            <a:r>
              <a:rPr lang="en-US" altLang="zh-CN" sz="2400" dirty="0" err="1" smtClean="0"/>
              <a:t>Ubuntu</a:t>
            </a:r>
            <a:r>
              <a:rPr lang="zh-CN" altLang="en-US" sz="2400" dirty="0" smtClean="0"/>
              <a:t>的时候的分区，可用的空间很少，下面的是添加的新硬盘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、申请仓库权限以及代码下载</a:t>
            </a:r>
            <a:endParaRPr lang="en-US" altLang="zh-CN" sz="2800" b="1" dirty="0" smtClean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50" name="文本框 36"/>
          <p:cNvSpPr txBox="1"/>
          <p:nvPr/>
        </p:nvSpPr>
        <p:spPr>
          <a:xfrm>
            <a:off x="1140030" y="1690004"/>
            <a:ext cx="920337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下载代码（以</a:t>
            </a:r>
            <a:r>
              <a:rPr lang="en-US" altLang="zh-CN" sz="2400" dirty="0" smtClean="0"/>
              <a:t>Feel01A</a:t>
            </a:r>
            <a:r>
              <a:rPr lang="zh-CN" altLang="en-US" sz="2400" dirty="0" smtClean="0"/>
              <a:t>项目为例，找到该项目的仓库地址后下载）：</a:t>
            </a:r>
            <a:endParaRPr lang="en-US" sz="2400" dirty="0" smtClean="0"/>
          </a:p>
        </p:txBody>
      </p:sp>
      <p:sp>
        <p:nvSpPr>
          <p:cNvPr id="36" name="文本框 36"/>
          <p:cNvSpPr txBox="1"/>
          <p:nvPr/>
        </p:nvSpPr>
        <p:spPr>
          <a:xfrm>
            <a:off x="8699500" y="2193368"/>
            <a:ext cx="3098470" cy="224676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dirty="0" smtClean="0"/>
              <a:t>在网页端登陆</a:t>
            </a:r>
            <a:r>
              <a:rPr lang="en-US" altLang="zh-CN" sz="2000" dirty="0" err="1" smtClean="0"/>
              <a:t>Gerrit</a:t>
            </a:r>
            <a:r>
              <a:rPr lang="zh-CN" altLang="en-US" sz="2000" dirty="0" smtClean="0"/>
              <a:t>服务器（地址为：</a:t>
            </a:r>
            <a:r>
              <a:rPr lang="en-US" altLang="en-US" sz="2000" dirty="0" smtClean="0">
                <a:hlinkClick r:id="rId3"/>
              </a:rPr>
              <a:t>http://10.240.2.188:8088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37" name="图片 3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4927" y="2144294"/>
            <a:ext cx="7471073" cy="447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、申请仓库权限以及代码下载</a:t>
            </a:r>
            <a:endParaRPr lang="en-US" altLang="zh-CN" sz="2800" b="1" dirty="0" smtClean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50" name="文本框 36"/>
          <p:cNvSpPr txBox="1"/>
          <p:nvPr/>
        </p:nvSpPr>
        <p:spPr>
          <a:xfrm>
            <a:off x="1140030" y="1690004"/>
            <a:ext cx="920337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下载代码（以</a:t>
            </a:r>
            <a:r>
              <a:rPr lang="en-US" altLang="zh-CN" sz="2400" dirty="0" smtClean="0"/>
              <a:t>Feel01A</a:t>
            </a:r>
            <a:r>
              <a:rPr lang="zh-CN" altLang="en-US" sz="2400" dirty="0" smtClean="0"/>
              <a:t>项目为例，找到该项目的仓库地址后下载）：</a:t>
            </a:r>
            <a:endParaRPr lang="en-US" sz="2400" dirty="0" smtClean="0"/>
          </a:p>
        </p:txBody>
      </p:sp>
      <p:sp>
        <p:nvSpPr>
          <p:cNvPr id="36" name="文本框 36"/>
          <p:cNvSpPr txBox="1"/>
          <p:nvPr/>
        </p:nvSpPr>
        <p:spPr>
          <a:xfrm>
            <a:off x="8699500" y="2197100"/>
            <a:ext cx="3098470" cy="193898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dirty="0" smtClean="0"/>
              <a:t>登陆之后，找到代码仓库地址：</a:t>
            </a:r>
            <a:r>
              <a:rPr lang="en-US" sz="2000" dirty="0" smtClean="0"/>
              <a:t>Projects --- List --- mtk6737_N_gerrit</a:t>
            </a: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点击项目名之后即可看到地址</a:t>
            </a:r>
            <a:endParaRPr lang="en-US" sz="20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6651" y="2138363"/>
            <a:ext cx="7461249" cy="433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、申请仓库权限以及代码下载</a:t>
            </a:r>
            <a:endParaRPr lang="en-US" altLang="zh-CN" sz="2800" b="1" dirty="0" smtClean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50" name="文本框 36"/>
          <p:cNvSpPr txBox="1"/>
          <p:nvPr/>
        </p:nvSpPr>
        <p:spPr>
          <a:xfrm>
            <a:off x="1140030" y="1690004"/>
            <a:ext cx="920337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下载代码（以</a:t>
            </a:r>
            <a:r>
              <a:rPr lang="en-US" altLang="zh-CN" sz="2400" dirty="0" smtClean="0"/>
              <a:t>Feel01A</a:t>
            </a:r>
            <a:r>
              <a:rPr lang="zh-CN" altLang="en-US" sz="2400" dirty="0" smtClean="0"/>
              <a:t>项目为例，找到该项目的仓库地址后下载）：</a:t>
            </a:r>
            <a:endParaRPr lang="en-US" sz="2400" dirty="0" smtClean="0"/>
          </a:p>
        </p:txBody>
      </p:sp>
      <p:sp>
        <p:nvSpPr>
          <p:cNvPr id="36" name="文本框 36"/>
          <p:cNvSpPr txBox="1"/>
          <p:nvPr/>
        </p:nvSpPr>
        <p:spPr>
          <a:xfrm>
            <a:off x="8801100" y="2159000"/>
            <a:ext cx="3047670" cy="409342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dirty="0" smtClean="0"/>
              <a:t>地址为：</a:t>
            </a:r>
            <a:endParaRPr lang="en-US" altLang="zh-CN" sz="2000" dirty="0" smtClean="0"/>
          </a:p>
          <a:p>
            <a:r>
              <a:rPr lang="en-US" sz="2000" dirty="0" err="1" smtClean="0"/>
              <a:t>git</a:t>
            </a:r>
            <a:r>
              <a:rPr lang="en-US" sz="2000" dirty="0" smtClean="0"/>
              <a:t> clone ssh://jianhai.liu@10.240.2.188:29418/mtk6737_N_gerrit</a:t>
            </a:r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每个人这个</a:t>
            </a:r>
            <a:r>
              <a:rPr lang="en-US" sz="2000" dirty="0" smtClean="0"/>
              <a:t>clone</a:t>
            </a:r>
            <a:r>
              <a:rPr lang="zh-CN" altLang="en-US" sz="2000" dirty="0" smtClean="0"/>
              <a:t>地址是不一样的，必须要登陆自己的账号去找这个</a:t>
            </a:r>
            <a:r>
              <a:rPr lang="en-US" altLang="zh-CN" sz="2000" dirty="0" smtClean="0"/>
              <a:t>clone</a:t>
            </a:r>
            <a:r>
              <a:rPr lang="zh-CN" altLang="en-US" sz="2000" dirty="0" smtClean="0"/>
              <a:t>地址，找到之后，复制该地址，到</a:t>
            </a:r>
            <a:r>
              <a:rPr lang="en-US" altLang="zh-CN" sz="2000" dirty="0" err="1" smtClean="0"/>
              <a:t>Ubuntu</a:t>
            </a:r>
            <a:r>
              <a:rPr lang="zh-CN" altLang="en-US" sz="2000" dirty="0" smtClean="0"/>
              <a:t>中</a:t>
            </a:r>
            <a:r>
              <a:rPr lang="en-US" altLang="zh-CN" sz="2000" dirty="0" smtClean="0"/>
              <a:t>clone</a:t>
            </a:r>
            <a:r>
              <a:rPr lang="zh-CN" altLang="en-US" sz="2000" dirty="0" smtClean="0"/>
              <a:t>代码回本地即可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9338" y="2138363"/>
            <a:ext cx="77057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、申请仓库权限以及代码下载</a:t>
            </a:r>
            <a:endParaRPr lang="en-US" altLang="zh-CN" sz="2800" b="1" dirty="0" smtClean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36" name="文本框 36"/>
          <p:cNvSpPr txBox="1"/>
          <p:nvPr/>
        </p:nvSpPr>
        <p:spPr>
          <a:xfrm>
            <a:off x="1181100" y="1663700"/>
            <a:ext cx="9931070" cy="70788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dirty="0" smtClean="0"/>
              <a:t>在</a:t>
            </a:r>
            <a:r>
              <a:rPr lang="en-US" altLang="zh-CN" sz="2000" dirty="0" err="1" smtClean="0"/>
              <a:t>Ubuntu</a:t>
            </a:r>
            <a:r>
              <a:rPr lang="zh-CN" altLang="en-US" sz="2000" dirty="0" smtClean="0"/>
              <a:t>终端中，粘贴，然后回车开始</a:t>
            </a:r>
            <a:r>
              <a:rPr lang="en-US" altLang="en-US" sz="2000" dirty="0" smtClean="0"/>
              <a:t>clone</a:t>
            </a:r>
            <a:r>
              <a:rPr lang="zh-CN" altLang="en-US" sz="2000" dirty="0" smtClean="0"/>
              <a:t>源码（</a:t>
            </a:r>
            <a:r>
              <a:rPr lang="en-US" altLang="en-US" sz="2000" dirty="0" smtClean="0"/>
              <a:t>clone</a:t>
            </a:r>
            <a:r>
              <a:rPr lang="zh-CN" altLang="en-US" sz="2000" dirty="0" smtClean="0"/>
              <a:t>过程有点长，耐心等待</a:t>
            </a:r>
            <a:r>
              <a:rPr lang="en-US" altLang="en-US" sz="2000" dirty="0" smtClean="0"/>
              <a:t>clone</a:t>
            </a:r>
            <a:r>
              <a:rPr lang="zh-CN" altLang="en-US" sz="2000" dirty="0" smtClean="0"/>
              <a:t>完成）</a:t>
            </a:r>
          </a:p>
        </p:txBody>
      </p:sp>
      <p:pic>
        <p:nvPicPr>
          <p:cNvPr id="38" name="图片 3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9044" y="2320726"/>
            <a:ext cx="9406255" cy="1882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文本框 36"/>
          <p:cNvSpPr txBox="1"/>
          <p:nvPr/>
        </p:nvSpPr>
        <p:spPr>
          <a:xfrm>
            <a:off x="1117600" y="6146800"/>
            <a:ext cx="993107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dirty="0" smtClean="0"/>
              <a:t>上图最后显示</a:t>
            </a:r>
            <a:r>
              <a:rPr lang="en-US" altLang="zh-CN" sz="2000" dirty="0" smtClean="0"/>
              <a:t>done</a:t>
            </a:r>
            <a:r>
              <a:rPr lang="zh-CN" altLang="en-US" sz="2000" dirty="0" smtClean="0"/>
              <a:t>表示代码已经</a:t>
            </a:r>
            <a:r>
              <a:rPr lang="en-US" altLang="zh-CN" sz="2000" dirty="0" smtClean="0"/>
              <a:t>clone</a:t>
            </a:r>
            <a:r>
              <a:rPr lang="zh-CN" altLang="en-US" sz="2000" dirty="0" smtClean="0"/>
              <a:t>回本地</a:t>
            </a:r>
            <a:endParaRPr lang="en-US" altLang="zh-CN" sz="20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46189" y="4293030"/>
            <a:ext cx="9447211" cy="180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、代码编译</a:t>
            </a:r>
            <a:endParaRPr lang="en-US" altLang="zh-CN" sz="2800" b="1" dirty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36" name="文本框 36"/>
          <p:cNvSpPr txBox="1"/>
          <p:nvPr/>
        </p:nvSpPr>
        <p:spPr>
          <a:xfrm>
            <a:off x="1165430" y="5207904"/>
            <a:ext cx="10264570" cy="12003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两个平台文件结构大部分相同，有些跟平台相关的就有区别了，比如两个平台都有</a:t>
            </a:r>
            <a:r>
              <a:rPr lang="en-US" altLang="zh-CN" sz="2400" dirty="0" smtClean="0"/>
              <a:t>framework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package</a:t>
            </a:r>
            <a:r>
              <a:rPr lang="zh-CN" altLang="en-US" sz="2400" dirty="0" smtClean="0"/>
              <a:t>等；跟平台相关的比如</a:t>
            </a:r>
            <a:r>
              <a:rPr lang="en-US" altLang="zh-CN" sz="2400" dirty="0" smtClean="0"/>
              <a:t>MTK</a:t>
            </a:r>
            <a:r>
              <a:rPr lang="zh-CN" altLang="en-US" sz="2400" dirty="0" smtClean="0"/>
              <a:t>平台会有</a:t>
            </a:r>
            <a:r>
              <a:rPr lang="en-US" altLang="zh-CN" sz="2400" dirty="0" err="1" smtClean="0"/>
              <a:t>mediatek</a:t>
            </a:r>
            <a:r>
              <a:rPr lang="zh-CN" altLang="en-US" sz="2400" dirty="0" smtClean="0"/>
              <a:t>，高通会有</a:t>
            </a:r>
            <a:r>
              <a:rPr lang="en-US" altLang="zh-CN" sz="2400" dirty="0" err="1" smtClean="0"/>
              <a:t>qcom</a:t>
            </a:r>
            <a:r>
              <a:rPr lang="zh-CN" altLang="en-US" sz="2400" dirty="0" smtClean="0"/>
              <a:t>等</a:t>
            </a:r>
            <a:endParaRPr lang="en-US" sz="2400" dirty="0" smtClean="0"/>
          </a:p>
        </p:txBody>
      </p:sp>
      <p:sp>
        <p:nvSpPr>
          <p:cNvPr id="37" name="文本框 36"/>
          <p:cNvSpPr txBox="1"/>
          <p:nvPr/>
        </p:nvSpPr>
        <p:spPr>
          <a:xfrm>
            <a:off x="1152730" y="1728104"/>
            <a:ext cx="10099470" cy="83099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编译命令必须要在代码根目录才能执行，所以先切换到代码根目录，以下左边是</a:t>
            </a:r>
            <a:r>
              <a:rPr lang="en-US" altLang="zh-CN" sz="2400" dirty="0" smtClean="0"/>
              <a:t>MTK</a:t>
            </a:r>
            <a:r>
              <a:rPr lang="zh-CN" altLang="en-US" sz="2400" dirty="0" smtClean="0"/>
              <a:t>平台的文件结构，右边是高通平台的文件结构：</a:t>
            </a:r>
            <a:endParaRPr lang="en-US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3963" y="2652713"/>
            <a:ext cx="102012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、代码编译</a:t>
            </a:r>
            <a:endParaRPr lang="en-US" altLang="zh-CN" sz="2800" b="1" dirty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36" name="文本框 36"/>
          <p:cNvSpPr txBox="1"/>
          <p:nvPr/>
        </p:nvSpPr>
        <p:spPr>
          <a:xfrm>
            <a:off x="1127330" y="3836304"/>
            <a:ext cx="10264570" cy="243143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上述命令说明：</a:t>
            </a:r>
            <a:endParaRPr lang="en-US" altLang="zh-CN" sz="2400" dirty="0" smtClean="0"/>
          </a:p>
          <a:p>
            <a:r>
              <a:rPr lang="en-US" altLang="zh-CN" sz="2400" dirty="0" smtClean="0"/>
              <a:t> make clean </a:t>
            </a:r>
            <a:r>
              <a:rPr lang="zh-CN" altLang="en-US" sz="2400" dirty="0" smtClean="0"/>
              <a:t>是清理之前编译生成的文件（本地编译一般不用这个命令）</a:t>
            </a:r>
            <a:endParaRPr lang="en-US" altLang="zh-CN" sz="2400" dirty="0" smtClean="0"/>
          </a:p>
          <a:p>
            <a:endParaRPr lang="en-US" altLang="zh-CN" sz="800" dirty="0" smtClean="0"/>
          </a:p>
          <a:p>
            <a:r>
              <a:rPr lang="en-US" sz="2400" dirty="0" smtClean="0"/>
              <a:t> source build/envsetup.sh </a:t>
            </a:r>
            <a:r>
              <a:rPr lang="zh-CN" altLang="en-US" sz="2400" dirty="0" smtClean="0"/>
              <a:t>开始编译之前是配置编译环境的</a:t>
            </a:r>
            <a:endParaRPr lang="en-US" altLang="zh-CN" sz="2400" dirty="0" smtClean="0"/>
          </a:p>
          <a:p>
            <a:endParaRPr lang="en-US" altLang="zh-CN" sz="800" dirty="0" smtClean="0"/>
          </a:p>
          <a:p>
            <a:r>
              <a:rPr lang="en-US" sz="2400" dirty="0" smtClean="0"/>
              <a:t> lunch </a:t>
            </a:r>
            <a:r>
              <a:rPr lang="zh-CN" altLang="en-US" sz="2400" dirty="0" smtClean="0"/>
              <a:t>列出编译</a:t>
            </a:r>
            <a:r>
              <a:rPr lang="en-US" altLang="zh-CN" sz="2400" dirty="0" smtClean="0"/>
              <a:t>target</a:t>
            </a:r>
            <a:r>
              <a:rPr lang="zh-CN" altLang="en-US" sz="2400" dirty="0" smtClean="0"/>
              <a:t>，选择要编译的项目</a:t>
            </a:r>
            <a:endParaRPr lang="en-US" altLang="zh-CN" sz="2400" dirty="0" smtClean="0"/>
          </a:p>
          <a:p>
            <a:endParaRPr lang="en-US" altLang="zh-CN" sz="800" dirty="0" smtClean="0"/>
          </a:p>
          <a:p>
            <a:r>
              <a:rPr lang="en-US" sz="2400" dirty="0" smtClean="0"/>
              <a:t> make -j4 </a:t>
            </a:r>
            <a:r>
              <a:rPr lang="zh-CN" altLang="en-US" sz="2400" dirty="0" smtClean="0"/>
              <a:t>开始编译，数字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代表参与编译的</a:t>
            </a:r>
            <a:r>
              <a:rPr lang="en-US" altLang="zh-CN" sz="2400" dirty="0" err="1" smtClean="0"/>
              <a:t>cpu</a:t>
            </a:r>
            <a:r>
              <a:rPr lang="zh-CN" altLang="en-US" sz="2400" dirty="0" smtClean="0"/>
              <a:t>核心的数量</a:t>
            </a:r>
            <a:endParaRPr lang="en-US" altLang="zh-CN" sz="2400" dirty="0" smtClean="0"/>
          </a:p>
          <a:p>
            <a:endParaRPr lang="en-US" sz="800" dirty="0" smtClean="0"/>
          </a:p>
        </p:txBody>
      </p:sp>
      <p:sp>
        <p:nvSpPr>
          <p:cNvPr id="37" name="文本框 36"/>
          <p:cNvSpPr txBox="1"/>
          <p:nvPr/>
        </p:nvSpPr>
        <p:spPr>
          <a:xfrm>
            <a:off x="1152730" y="1728104"/>
            <a:ext cx="10099470" cy="193898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编译命令：</a:t>
            </a:r>
            <a:endParaRPr lang="en-US" altLang="zh-CN" sz="2400" dirty="0" smtClean="0"/>
          </a:p>
          <a:p>
            <a:r>
              <a:rPr lang="en-US" altLang="zh-CN" sz="2400" dirty="0" smtClean="0"/>
              <a:t>$ make clean</a:t>
            </a:r>
          </a:p>
          <a:p>
            <a:r>
              <a:rPr lang="en-US" sz="2400" dirty="0" smtClean="0"/>
              <a:t>$ source build/envsetup.sh</a:t>
            </a:r>
          </a:p>
          <a:p>
            <a:r>
              <a:rPr lang="en-US" sz="2400" dirty="0" smtClean="0"/>
              <a:t>$ lunch</a:t>
            </a:r>
          </a:p>
          <a:p>
            <a:r>
              <a:rPr lang="en-US" sz="2400" dirty="0" smtClean="0"/>
              <a:t>$ make -j4</a:t>
            </a:r>
          </a:p>
        </p:txBody>
      </p:sp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、代码编译</a:t>
            </a:r>
            <a:endParaRPr lang="en-US" altLang="zh-CN" sz="2800" b="1" dirty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37" name="文本框 36"/>
          <p:cNvSpPr txBox="1"/>
          <p:nvPr/>
        </p:nvSpPr>
        <p:spPr>
          <a:xfrm>
            <a:off x="685800" y="1461404"/>
            <a:ext cx="11506200" cy="517064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2400" dirty="0" smtClean="0"/>
              <a:t>Google</a:t>
            </a:r>
            <a:r>
              <a:rPr lang="zh-CN" altLang="en-US" sz="2400" dirty="0" smtClean="0"/>
              <a:t>对编译命令的说明：</a:t>
            </a:r>
            <a:endParaRPr lang="en-US" altLang="zh-CN" sz="2400" dirty="0" smtClean="0"/>
          </a:p>
          <a:p>
            <a:endParaRPr lang="en-US" altLang="zh-CN" sz="800" dirty="0" smtClean="0"/>
          </a:p>
          <a:p>
            <a:r>
              <a:rPr lang="en-US" sz="2000" b="1" dirty="0" smtClean="0">
                <a:latin typeface="+mn-ea"/>
              </a:rPr>
              <a:t>$ make </a:t>
            </a:r>
            <a:r>
              <a:rPr lang="en-US" altLang="zh-CN" sz="2000" b="1" dirty="0" smtClean="0">
                <a:latin typeface="+mn-ea"/>
              </a:rPr>
              <a:t>clean 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en-US" sz="2000" dirty="0" smtClean="0">
                <a:latin typeface="+mn-ea"/>
              </a:rPr>
              <a:t>Clean up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en-US" sz="2000" dirty="0" smtClean="0">
                <a:latin typeface="+mn-ea"/>
              </a:rPr>
              <a:t>To ensure the newly installed binaries are properly taken into account after being extracted, delete the existing output of any previous build using</a:t>
            </a:r>
          </a:p>
          <a:p>
            <a:endParaRPr lang="en-US" sz="1000" dirty="0" smtClean="0">
              <a:latin typeface="+mn-ea"/>
            </a:endParaRPr>
          </a:p>
          <a:p>
            <a:r>
              <a:rPr lang="en-US" sz="2000" b="1" dirty="0" smtClean="0">
                <a:latin typeface="+mn-ea"/>
              </a:rPr>
              <a:t>$ source build/envsetup.sh 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en-US" sz="2000" dirty="0" smtClean="0">
                <a:latin typeface="+mn-ea"/>
              </a:rPr>
              <a:t>Initialize the environment with the envsetup.sh script. Note that replacing source with . (a single dot) saves a few characters, and the short form is more commonly used in documentation.</a:t>
            </a:r>
          </a:p>
          <a:p>
            <a:endParaRPr lang="en-US" sz="1000" dirty="0" smtClean="0">
              <a:latin typeface="+mn-ea"/>
            </a:endParaRPr>
          </a:p>
          <a:p>
            <a:r>
              <a:rPr lang="en-US" sz="2000" b="1" dirty="0" smtClean="0">
                <a:latin typeface="+mn-ea"/>
              </a:rPr>
              <a:t>$ lunch 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en-US" sz="2000" dirty="0" smtClean="0">
                <a:latin typeface="+mn-ea"/>
              </a:rPr>
              <a:t>Choose which target to build with lunch. The exact configuration can be passed as an argument.</a:t>
            </a:r>
          </a:p>
          <a:p>
            <a:endParaRPr lang="en-US" sz="1000" dirty="0" smtClean="0">
              <a:latin typeface="+mn-ea"/>
            </a:endParaRPr>
          </a:p>
          <a:p>
            <a:r>
              <a:rPr lang="en-US" sz="2000" b="1" dirty="0" smtClean="0">
                <a:latin typeface="+mn-ea"/>
              </a:rPr>
              <a:t>$ make -j4 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en-US" sz="2000" dirty="0" smtClean="0">
                <a:latin typeface="+mn-ea"/>
              </a:rPr>
              <a:t>Build everything with make. GNU make can handle parallel tasks with a -</a:t>
            </a:r>
            <a:r>
              <a:rPr lang="en-US" sz="2000" dirty="0" err="1" smtClean="0">
                <a:latin typeface="+mn-ea"/>
              </a:rPr>
              <a:t>jN</a:t>
            </a:r>
            <a:r>
              <a:rPr lang="en-US" sz="2000" dirty="0" smtClean="0">
                <a:latin typeface="+mn-ea"/>
              </a:rPr>
              <a:t> argument, and it's common to use a number of tasks N that's between 1 and 2 times the number of hardware threads on the computer being used for the build. For example, on a dual-E5520 machine (2 CPUs, 4 cores per CPU, 2 threads per core), the fastest builds are made with commands between make -j16 and make -j32</a:t>
            </a:r>
          </a:p>
          <a:p>
            <a:endParaRPr lang="en-US" sz="800" b="1" dirty="0" smtClean="0">
              <a:latin typeface="+mn-ea"/>
            </a:endParaRPr>
          </a:p>
          <a:p>
            <a:r>
              <a:rPr lang="zh-CN" altLang="en-US" sz="2000" b="1" dirty="0" smtClean="0">
                <a:latin typeface="+mn-ea"/>
              </a:rPr>
              <a:t>编译命令的说明：</a:t>
            </a:r>
            <a:r>
              <a:rPr lang="en-US" altLang="zh-CN" sz="2000" b="1" dirty="0" smtClean="0">
                <a:latin typeface="+mn-ea"/>
                <a:hlinkClick r:id="rId4"/>
              </a:rPr>
              <a:t>https://source.android.com/source/building</a:t>
            </a: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、代码编译</a:t>
            </a:r>
            <a:endParaRPr lang="en-US" altLang="zh-CN" sz="2800" b="1" dirty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0413" y="1533526"/>
            <a:ext cx="5627687" cy="4905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13513" y="1549400"/>
            <a:ext cx="5487987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、代码编译</a:t>
            </a:r>
            <a:endParaRPr lang="en-US" altLang="zh-CN" sz="2800" b="1" dirty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1999" y="1549400"/>
            <a:ext cx="5626101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96723" y="1558925"/>
            <a:ext cx="5479377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85437" y="1794843"/>
            <a:ext cx="3975100" cy="624107"/>
          </a:xfrm>
        </p:spPr>
        <p:txBody>
          <a:bodyPr/>
          <a:lstStyle/>
          <a:p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开发平台的搭建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085436" y="2315694"/>
            <a:ext cx="7754263" cy="1508166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 smtClean="0">
                <a:latin typeface="+mn-ea"/>
                <a:ea typeface="+mn-ea"/>
              </a:rPr>
              <a:t>1</a:t>
            </a:r>
            <a:r>
              <a:rPr lang="zh-CN" altLang="en-US" sz="2400" dirty="0" smtClean="0">
                <a:latin typeface="+mn-ea"/>
                <a:ea typeface="+mn-ea"/>
              </a:rPr>
              <a:t>、安装</a:t>
            </a:r>
            <a:r>
              <a:rPr lang="en-US" altLang="zh-CN" sz="2400" dirty="0" smtClean="0">
                <a:latin typeface="+mn-ea"/>
                <a:ea typeface="+mn-ea"/>
              </a:rPr>
              <a:t>VMware workstation</a:t>
            </a: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 smtClean="0">
                <a:latin typeface="+mn-ea"/>
                <a:ea typeface="+mn-ea"/>
              </a:rPr>
              <a:t>2</a:t>
            </a:r>
            <a:r>
              <a:rPr lang="zh-CN" altLang="en-US" sz="2400" dirty="0" smtClean="0">
                <a:latin typeface="+mn-ea"/>
                <a:ea typeface="+mn-ea"/>
              </a:rPr>
              <a:t>、在</a:t>
            </a:r>
            <a:r>
              <a:rPr lang="en-US" altLang="en-US" sz="2400" dirty="0" smtClean="0">
                <a:latin typeface="+mn-ea"/>
                <a:ea typeface="+mn-ea"/>
              </a:rPr>
              <a:t>VMware</a:t>
            </a:r>
            <a:r>
              <a:rPr lang="zh-CN" altLang="en-US" sz="2400" dirty="0" smtClean="0">
                <a:latin typeface="+mn-ea"/>
                <a:ea typeface="+mn-ea"/>
              </a:rPr>
              <a:t>虚拟机中安装</a:t>
            </a:r>
            <a:r>
              <a:rPr lang="en-US" altLang="en-US" sz="2400" dirty="0" smtClean="0">
                <a:latin typeface="+mn-ea"/>
                <a:ea typeface="+mn-ea"/>
              </a:rPr>
              <a:t>Ubuntu-12.04</a:t>
            </a:r>
            <a:r>
              <a:rPr lang="zh-CN" altLang="en-US" sz="2400" dirty="0" smtClean="0">
                <a:latin typeface="+mn-ea"/>
                <a:ea typeface="+mn-ea"/>
              </a:rPr>
              <a:t>系统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 smtClean="0">
                <a:latin typeface="+mn-ea"/>
                <a:ea typeface="+mn-ea"/>
              </a:rPr>
              <a:t>3</a:t>
            </a:r>
            <a:r>
              <a:rPr lang="zh-CN" altLang="en-US" sz="2400" dirty="0" smtClean="0">
                <a:latin typeface="+mn-ea"/>
                <a:ea typeface="+mn-ea"/>
              </a:rPr>
              <a:t>、在虚拟机</a:t>
            </a:r>
            <a:r>
              <a:rPr lang="en-US" altLang="en-US" sz="2400" dirty="0" err="1" smtClean="0">
                <a:latin typeface="+mn-ea"/>
                <a:ea typeface="+mn-ea"/>
              </a:rPr>
              <a:t>Ubuntu</a:t>
            </a:r>
            <a:r>
              <a:rPr lang="zh-CN" altLang="en-US" sz="2400" dirty="0" smtClean="0">
                <a:latin typeface="+mn-ea"/>
                <a:ea typeface="+mn-ea"/>
              </a:rPr>
              <a:t>系统中配置</a:t>
            </a:r>
            <a:r>
              <a:rPr lang="en-US" altLang="zh-CN" sz="2400" dirty="0" smtClean="0">
                <a:latin typeface="+mn-ea"/>
              </a:rPr>
              <a:t>JDK</a:t>
            </a:r>
            <a:r>
              <a:rPr lang="zh-CN" altLang="en-US" sz="2400" dirty="0" smtClean="0">
                <a:latin typeface="+mn-ea"/>
                <a:ea typeface="+mn-ea"/>
              </a:rPr>
              <a:t>和</a:t>
            </a:r>
            <a:r>
              <a:rPr lang="en-US" altLang="zh-CN" sz="2400" dirty="0" err="1" smtClean="0">
                <a:latin typeface="+mn-ea"/>
                <a:ea typeface="+mn-ea"/>
              </a:rPr>
              <a:t>git</a:t>
            </a:r>
            <a:endParaRPr lang="zh-CN" altLang="en-US" sz="2400" dirty="0" smtClean="0">
              <a:latin typeface="+mn-ea"/>
              <a:ea typeface="+mn-ea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2000" dirty="0">
              <a:solidFill>
                <a:srgbClr val="000000"/>
              </a:solidFill>
              <a:latin typeface="Century Gothic"/>
              <a:ea typeface="微软雅黑"/>
              <a:cs typeface=""/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1507052" y="981635"/>
            <a:ext cx="2092878" cy="4648530"/>
            <a:chOff x="1328989" y="586137"/>
            <a:chExt cx="2270941" cy="5044028"/>
          </a:xfrm>
        </p:grpSpPr>
        <p:grpSp>
          <p:nvGrpSpPr>
            <p:cNvPr id="4" name="组合 18"/>
            <p:cNvGrpSpPr/>
            <p:nvPr/>
          </p:nvGrpSpPr>
          <p:grpSpPr>
            <a:xfrm>
              <a:off x="1725863" y="872689"/>
              <a:ext cx="1765051" cy="4750499"/>
              <a:chOff x="4983413" y="872689"/>
              <a:chExt cx="1765051" cy="4750499"/>
            </a:xfrm>
          </p:grpSpPr>
          <p:sp>
            <p:nvSpPr>
              <p:cNvPr id="5" name="等腰三角形 4"/>
              <p:cNvSpPr/>
              <p:nvPr/>
            </p:nvSpPr>
            <p:spPr>
              <a:xfrm rot="19791212">
                <a:off x="4983413" y="1644262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 rot="1814340">
                <a:off x="5329449" y="1258814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19809562">
                <a:off x="5691495" y="1266622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rot="1809046">
                <a:off x="6016092" y="872689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等腰三角形 8"/>
              <p:cNvSpPr/>
              <p:nvPr/>
            </p:nvSpPr>
            <p:spPr>
              <a:xfrm rot="1809046">
                <a:off x="6016092" y="1676768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rot="5400000">
                <a:off x="5852738" y="2174744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rot="1809046">
                <a:off x="6016092" y="2499297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852738" y="2997274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1809046">
                <a:off x="6016092" y="3326491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5400000">
                <a:off x="5852738" y="3824468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809046">
                <a:off x="6016092" y="4161721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5400000">
                <a:off x="5852738" y="4659697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1809046">
                <a:off x="6016092" y="4991833"/>
                <a:ext cx="732372" cy="63135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33"/>
            <p:cNvGrpSpPr/>
            <p:nvPr/>
          </p:nvGrpSpPr>
          <p:grpSpPr>
            <a:xfrm>
              <a:off x="1328989" y="586137"/>
              <a:ext cx="2270941" cy="5044028"/>
              <a:chOff x="8582019" y="872689"/>
              <a:chExt cx="1765051" cy="3920387"/>
            </a:xfrm>
          </p:grpSpPr>
          <p:sp>
            <p:nvSpPr>
              <p:cNvPr id="19" name="等腰三角形 20"/>
              <p:cNvSpPr/>
              <p:nvPr/>
            </p:nvSpPr>
            <p:spPr>
              <a:xfrm rot="19791212">
                <a:off x="8582019" y="1644262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21"/>
              <p:cNvSpPr/>
              <p:nvPr/>
            </p:nvSpPr>
            <p:spPr>
              <a:xfrm rot="1814340">
                <a:off x="8928055" y="1258814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等腰三角形 22"/>
              <p:cNvSpPr/>
              <p:nvPr/>
            </p:nvSpPr>
            <p:spPr>
              <a:xfrm rot="19809562">
                <a:off x="9290101" y="1266622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3"/>
              <p:cNvSpPr/>
              <p:nvPr/>
            </p:nvSpPr>
            <p:spPr>
              <a:xfrm rot="1809046">
                <a:off x="9614698" y="872689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4"/>
              <p:cNvSpPr/>
              <p:nvPr/>
            </p:nvSpPr>
            <p:spPr>
              <a:xfrm rot="1809046">
                <a:off x="9614698" y="1676768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5"/>
              <p:cNvSpPr/>
              <p:nvPr/>
            </p:nvSpPr>
            <p:spPr>
              <a:xfrm rot="5400000">
                <a:off x="9451344" y="2174744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等腰三角形 26"/>
              <p:cNvSpPr/>
              <p:nvPr/>
            </p:nvSpPr>
            <p:spPr>
              <a:xfrm rot="1809046">
                <a:off x="9614698" y="2499297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7"/>
              <p:cNvSpPr/>
              <p:nvPr/>
            </p:nvSpPr>
            <p:spPr>
              <a:xfrm rot="5400000">
                <a:off x="9451344" y="2997274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8"/>
              <p:cNvSpPr/>
              <p:nvPr/>
            </p:nvSpPr>
            <p:spPr>
              <a:xfrm rot="1809046">
                <a:off x="9614698" y="3326491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等腰三角形 29"/>
              <p:cNvSpPr/>
              <p:nvPr/>
            </p:nvSpPr>
            <p:spPr>
              <a:xfrm rot="5400000">
                <a:off x="9451344" y="3824468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等腰三角形 30"/>
              <p:cNvSpPr/>
              <p:nvPr/>
            </p:nvSpPr>
            <p:spPr>
              <a:xfrm rot="1809046">
                <a:off x="9614698" y="4161721"/>
                <a:ext cx="732372" cy="631355"/>
              </a:xfrm>
              <a:prstGeom prst="triangl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096752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、代码编译</a:t>
            </a:r>
            <a:endParaRPr lang="en-US" altLang="zh-CN" sz="2800" b="1" dirty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36" name="文本框 36"/>
          <p:cNvSpPr txBox="1"/>
          <p:nvPr/>
        </p:nvSpPr>
        <p:spPr>
          <a:xfrm>
            <a:off x="1114630" y="4909125"/>
            <a:ext cx="10264570" cy="138499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地址：</a:t>
            </a:r>
            <a:r>
              <a:rPr lang="en-US" sz="2400" dirty="0" smtClean="0">
                <a:hlinkClick r:id="rId4"/>
              </a:rPr>
              <a:t>https://source.android.com/source/building</a:t>
            </a:r>
            <a:endParaRPr lang="en-US" sz="2400" dirty="0" smtClean="0"/>
          </a:p>
          <a:p>
            <a:endParaRPr lang="en-US" sz="1200" dirty="0" smtClean="0"/>
          </a:p>
          <a:p>
            <a:r>
              <a:rPr lang="zh-CN" altLang="en-US" sz="2400" dirty="0" smtClean="0"/>
              <a:t>注：调试的时候一般编译</a:t>
            </a:r>
            <a:r>
              <a:rPr lang="en-US" altLang="zh-CN" sz="2400" dirty="0" smtClean="0"/>
              <a:t>eng</a:t>
            </a:r>
            <a:r>
              <a:rPr lang="zh-CN" altLang="en-US" sz="2400" dirty="0" smtClean="0"/>
              <a:t>或者</a:t>
            </a:r>
            <a:r>
              <a:rPr lang="en-US" altLang="zh-CN" sz="2400" dirty="0" err="1" smtClean="0"/>
              <a:t>userdebug</a:t>
            </a:r>
            <a:r>
              <a:rPr lang="zh-CN" altLang="en-US" sz="2400" dirty="0" smtClean="0"/>
              <a:t>版本，如</a:t>
            </a:r>
            <a:r>
              <a:rPr lang="en-US" altLang="zh-CN" sz="2400" dirty="0" smtClean="0"/>
              <a:t>MTK</a:t>
            </a:r>
            <a:r>
              <a:rPr lang="zh-CN" altLang="en-US" sz="2400" dirty="0" smtClean="0"/>
              <a:t>平台</a:t>
            </a:r>
            <a:r>
              <a:rPr lang="en-US" altLang="zh-CN" sz="2400" dirty="0" smtClean="0"/>
              <a:t>Feel01A</a:t>
            </a:r>
            <a:r>
              <a:rPr lang="zh-CN" altLang="en-US" sz="2400" dirty="0" smtClean="0"/>
              <a:t>项目：</a:t>
            </a:r>
            <a:r>
              <a:rPr lang="en-US" altLang="zh-CN" sz="2400" dirty="0" smtClean="0"/>
              <a:t> full_feel01a-eng</a:t>
            </a:r>
            <a:r>
              <a:rPr lang="zh-CN" altLang="en-US" sz="2400" dirty="0" smtClean="0"/>
              <a:t>；高通平台</a:t>
            </a:r>
            <a:r>
              <a:rPr lang="en-US" altLang="zh-CN" sz="2400" dirty="0" smtClean="0"/>
              <a:t>bingo</a:t>
            </a:r>
            <a:r>
              <a:rPr lang="zh-CN" altLang="en-US" sz="2400" dirty="0" smtClean="0"/>
              <a:t>项目：</a:t>
            </a:r>
            <a:r>
              <a:rPr lang="en-US" altLang="zh-CN" sz="2400" dirty="0" smtClean="0"/>
              <a:t>msm8909-userdebug</a:t>
            </a:r>
            <a:endParaRPr lang="en-US" sz="2400" dirty="0" smtClean="0"/>
          </a:p>
        </p:txBody>
      </p:sp>
      <p:sp>
        <p:nvSpPr>
          <p:cNvPr id="37" name="文本框 36"/>
          <p:cNvSpPr txBox="1"/>
          <p:nvPr/>
        </p:nvSpPr>
        <p:spPr>
          <a:xfrm>
            <a:off x="1152730" y="1728104"/>
            <a:ext cx="1009947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关于编译类型</a:t>
            </a:r>
            <a:r>
              <a:rPr lang="en-US" altLang="zh-CN" sz="2400" dirty="0" smtClean="0"/>
              <a:t>user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userdebug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eng</a:t>
            </a:r>
            <a:r>
              <a:rPr lang="zh-CN" altLang="en-US" sz="2400" dirty="0" smtClean="0"/>
              <a:t>的说明：</a:t>
            </a:r>
            <a:endParaRPr lang="en-US" altLang="zh-CN" sz="24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2688" y="2284414"/>
            <a:ext cx="8621712" cy="235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、代码编译</a:t>
            </a:r>
            <a:endParaRPr lang="en-US" altLang="zh-CN" sz="2800" b="1" dirty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36" name="文本框 36"/>
          <p:cNvSpPr txBox="1"/>
          <p:nvPr/>
        </p:nvSpPr>
        <p:spPr>
          <a:xfrm>
            <a:off x="1114630" y="5092700"/>
            <a:ext cx="10264570" cy="12003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编译完成之后，用烧录工具把生成的镜像写入手机即可；</a:t>
            </a:r>
            <a:r>
              <a:rPr lang="en-US" sz="2400" dirty="0" smtClean="0"/>
              <a:t>MTK</a:t>
            </a:r>
            <a:r>
              <a:rPr lang="zh-CN" altLang="en-US" sz="2400" dirty="0" smtClean="0"/>
              <a:t>平台用</a:t>
            </a:r>
            <a:r>
              <a:rPr lang="en-US" altLang="zh-CN" sz="2400" dirty="0" smtClean="0"/>
              <a:t>FLASH TOOL</a:t>
            </a:r>
            <a:r>
              <a:rPr lang="zh-CN" altLang="en-US" sz="2400" dirty="0" smtClean="0"/>
              <a:t>工具，高通平台用</a:t>
            </a:r>
            <a:r>
              <a:rPr lang="en-US" altLang="zh-CN" sz="2400" dirty="0" smtClean="0"/>
              <a:t>QFIL</a:t>
            </a:r>
            <a:r>
              <a:rPr lang="zh-CN" altLang="en-US" sz="2400" dirty="0" smtClean="0"/>
              <a:t>工具（本地编译可以用</a:t>
            </a:r>
            <a:r>
              <a:rPr lang="en-US" altLang="zh-CN" sz="2400" dirty="0" err="1" smtClean="0"/>
              <a:t>fastboot</a:t>
            </a:r>
            <a:r>
              <a:rPr lang="zh-CN" altLang="en-US" sz="2400" dirty="0" smtClean="0"/>
              <a:t>命令按模块直接刷入，如：</a:t>
            </a:r>
            <a:r>
              <a:rPr lang="en-US" altLang="zh-CN" sz="2400" dirty="0" err="1" smtClean="0"/>
              <a:t>fastboot</a:t>
            </a:r>
            <a:r>
              <a:rPr lang="en-US" altLang="zh-CN" sz="2400" dirty="0" smtClean="0"/>
              <a:t> flash recovery %</a:t>
            </a:r>
            <a:r>
              <a:rPr lang="en-US" altLang="zh-CN" sz="2400" dirty="0" err="1" smtClean="0"/>
              <a:t>src_dir</a:t>
            </a:r>
            <a:r>
              <a:rPr lang="en-US" altLang="zh-CN" sz="2400" dirty="0" smtClean="0"/>
              <a:t>%\recovery.img</a:t>
            </a:r>
            <a:r>
              <a:rPr lang="zh-CN" altLang="en-US" sz="2400" dirty="0" smtClean="0"/>
              <a:t>）</a:t>
            </a:r>
            <a:endParaRPr lang="en-US" sz="2400" dirty="0" smtClean="0"/>
          </a:p>
        </p:txBody>
      </p:sp>
      <p:sp>
        <p:nvSpPr>
          <p:cNvPr id="37" name="文本框 36"/>
          <p:cNvSpPr txBox="1"/>
          <p:nvPr/>
        </p:nvSpPr>
        <p:spPr>
          <a:xfrm>
            <a:off x="1152730" y="1728104"/>
            <a:ext cx="1009947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/>
              <a:t>编译完成：</a:t>
            </a:r>
            <a:endParaRPr lang="en-US" altLang="zh-CN" sz="2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7613" y="2214563"/>
            <a:ext cx="9884026" cy="280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27409"/>
            <a:ext cx="7569951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latin typeface="+mn-ea"/>
                <a:cs typeface=""/>
              </a:rPr>
              <a:t>、代码编译</a:t>
            </a:r>
            <a:endParaRPr lang="en-US" altLang="zh-CN" sz="2800" b="1" dirty="0">
              <a:solidFill>
                <a:srgbClr val="000000"/>
              </a:solidFill>
              <a:latin typeface="+mn-ea"/>
              <a:cs typeface="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268800" y="348475"/>
            <a:ext cx="720884" cy="1107446"/>
            <a:chOff x="716766" y="736383"/>
            <a:chExt cx="3046471" cy="4977948"/>
          </a:xfrm>
          <a:noFill/>
        </p:grpSpPr>
        <p:sp>
          <p:nvSpPr>
            <p:cNvPr id="8" name="等腰三角形 7"/>
            <p:cNvSpPr/>
            <p:nvPr/>
          </p:nvSpPr>
          <p:spPr>
            <a:xfrm rot="4162658">
              <a:off x="722645" y="7806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782167">
              <a:off x="1024508" y="113398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1457533">
              <a:off x="1325280" y="104305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782167">
              <a:off x="1739898" y="12576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7782167">
              <a:off x="2457105" y="13813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1457533">
              <a:off x="2040668" y="115304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1418892">
              <a:off x="2761871" y="128740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7782167">
              <a:off x="3166281" y="151545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7782167">
              <a:off x="2707092" y="204578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1418892">
              <a:off x="3011238" y="195844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7782167">
              <a:off x="2243349" y="2591275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1418892">
              <a:off x="2550628" y="2479628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782167">
              <a:off x="1778149" y="3121104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1418892">
              <a:off x="2087622" y="303002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7782167">
              <a:off x="1326458" y="365513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11418892">
              <a:off x="1635931" y="356405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7782167">
              <a:off x="863654" y="420080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1418892">
              <a:off x="1173127" y="4095431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4162658">
              <a:off x="972013" y="145137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7782167">
              <a:off x="1138428" y="4862220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1418892">
              <a:off x="716766" y="464109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1418892">
              <a:off x="1465496" y="4778469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7782167">
              <a:off x="1889313" y="4996942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1418892">
              <a:off x="2202093" y="4898903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7782167">
              <a:off x="2617478" y="5117376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1418892">
              <a:off x="2930258" y="5019337"/>
              <a:ext cx="641175" cy="552736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8" name="文本框 36"/>
          <p:cNvSpPr txBox="1"/>
          <p:nvPr/>
        </p:nvSpPr>
        <p:spPr>
          <a:xfrm>
            <a:off x="1140030" y="1690004"/>
            <a:ext cx="9203377" cy="5386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endParaRPr lang="en-US" altLang="zh-CN" sz="900" dirty="0" smtClean="0">
              <a:latin typeface="+mn-ea"/>
            </a:endParaRPr>
          </a:p>
          <a:p>
            <a:endParaRPr lang="en-US" sz="2000" dirty="0" smtClean="0"/>
          </a:p>
        </p:txBody>
      </p:sp>
      <p:sp>
        <p:nvSpPr>
          <p:cNvPr id="37" name="文本框 36"/>
          <p:cNvSpPr txBox="1"/>
          <p:nvPr/>
        </p:nvSpPr>
        <p:spPr>
          <a:xfrm>
            <a:off x="1152730" y="1549979"/>
            <a:ext cx="10099470" cy="507830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上述“</a:t>
            </a:r>
            <a:r>
              <a:rPr lang="en-US" altLang="zh-CN" sz="2400" dirty="0" smtClean="0"/>
              <a:t>make –j4</a:t>
            </a:r>
            <a:r>
              <a:rPr lang="zh-CN" altLang="en-US" sz="2400" dirty="0" smtClean="0"/>
              <a:t>”命令是编译整个工程的，一般如果只是修改单个模块的话，不需要编译整个工程，只需要编译单个模块即可，编译模块的命令可以用“</a:t>
            </a:r>
            <a:r>
              <a:rPr lang="en-US" altLang="zh-CN" sz="2400" dirty="0" err="1" smtClean="0"/>
              <a:t>mmm</a:t>
            </a:r>
            <a:r>
              <a:rPr lang="en-US" altLang="zh-CN" sz="2400" dirty="0" smtClean="0"/>
              <a:t> + </a:t>
            </a:r>
            <a:r>
              <a:rPr lang="zh-CN" altLang="en-US" sz="2400" dirty="0" smtClean="0"/>
              <a:t>模块路径”或者切换到模块目录，然后直接执行</a:t>
            </a:r>
            <a:r>
              <a:rPr lang="en-US" altLang="zh-CN" sz="2400" dirty="0" smtClean="0"/>
              <a:t>mm</a:t>
            </a:r>
            <a:r>
              <a:rPr lang="zh-CN" altLang="en-US" sz="2400" dirty="0" smtClean="0"/>
              <a:t>命令即可，例如编译日历：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mtk6737_N_gerrit$ </a:t>
            </a:r>
            <a:r>
              <a:rPr lang="en-US" altLang="zh-CN" sz="2400" dirty="0" err="1" smtClean="0"/>
              <a:t>mmm</a:t>
            </a:r>
            <a:r>
              <a:rPr lang="en-US" altLang="zh-CN" sz="2400" dirty="0" smtClean="0"/>
              <a:t> packages/apps/Calendar/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或者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mtk6737_N_gerrit$ </a:t>
            </a:r>
            <a:r>
              <a:rPr lang="en-US" altLang="zh-CN" sz="2400" dirty="0" err="1" smtClean="0"/>
              <a:t>cd</a:t>
            </a:r>
            <a:r>
              <a:rPr lang="en-US" altLang="zh-CN" sz="2400" dirty="0" smtClean="0"/>
              <a:t> packages/apps/Calendar/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mtk6737_N_gerrit/packages/apps/Calendar$ mm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编译完成后，用</a:t>
            </a:r>
            <a:r>
              <a:rPr lang="en-US" altLang="zh-CN" sz="2400" dirty="0" smtClean="0"/>
              <a:t>ADB</a:t>
            </a:r>
            <a:r>
              <a:rPr lang="zh-CN" altLang="en-US" sz="2400" dirty="0" smtClean="0"/>
              <a:t>命令</a:t>
            </a:r>
            <a:r>
              <a:rPr lang="en-US" altLang="zh-CN" sz="2400" dirty="0" smtClean="0"/>
              <a:t>push</a:t>
            </a:r>
            <a:r>
              <a:rPr lang="zh-CN" altLang="en-US" sz="2400" dirty="0" smtClean="0"/>
              <a:t>生成的日历</a:t>
            </a:r>
            <a:r>
              <a:rPr lang="en-US" altLang="zh-CN" sz="2400" dirty="0" smtClean="0"/>
              <a:t>APK</a:t>
            </a:r>
            <a:r>
              <a:rPr lang="zh-CN" altLang="en-US" sz="2400" dirty="0" smtClean="0"/>
              <a:t>到手机即可查看修改效果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069856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85437" y="2139218"/>
            <a:ext cx="3975100" cy="624107"/>
          </a:xfrm>
        </p:spPr>
        <p:txBody>
          <a:bodyPr/>
          <a:lstStyle/>
          <a:p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常用工具介绍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085436" y="2760651"/>
            <a:ext cx="5630063" cy="1098831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1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、驱动以及烧录工具</a:t>
            </a:r>
            <a:endParaRPr lang="en-US" altLang="zh-CN" sz="240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2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、常用的开发工具</a:t>
            </a:r>
            <a:endParaRPr lang="en-US" altLang="zh-CN" sz="240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302934" y="938070"/>
            <a:ext cx="2681283" cy="4768018"/>
            <a:chOff x="3696511" y="270041"/>
            <a:chExt cx="3111694" cy="5533401"/>
          </a:xfrm>
        </p:grpSpPr>
        <p:grpSp>
          <p:nvGrpSpPr>
            <p:cNvPr id="85" name="组合 3"/>
            <p:cNvGrpSpPr/>
            <p:nvPr/>
          </p:nvGrpSpPr>
          <p:grpSpPr>
            <a:xfrm>
              <a:off x="3951865" y="525789"/>
              <a:ext cx="2791834" cy="4964607"/>
              <a:chOff x="1437265" y="964428"/>
              <a:chExt cx="2791834" cy="4964607"/>
            </a:xfrm>
          </p:grpSpPr>
          <p:sp>
            <p:nvSpPr>
              <p:cNvPr id="86" name="等腰三角形 58"/>
              <p:cNvSpPr/>
              <p:nvPr/>
            </p:nvSpPr>
            <p:spPr>
              <a:xfrm rot="4487488">
                <a:off x="1393298" y="1511358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等腰三角形 59"/>
              <p:cNvSpPr/>
              <p:nvPr/>
            </p:nvSpPr>
            <p:spPr>
              <a:xfrm rot="8090669">
                <a:off x="1472295" y="1209464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等腰三角形 113"/>
              <p:cNvSpPr/>
              <p:nvPr/>
            </p:nvSpPr>
            <p:spPr>
              <a:xfrm rot="8090669">
                <a:off x="2168788" y="1367818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114"/>
              <p:cNvSpPr/>
              <p:nvPr/>
            </p:nvSpPr>
            <p:spPr>
              <a:xfrm rot="4392924">
                <a:off x="1885028" y="1008395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等腰三角形 115"/>
              <p:cNvSpPr/>
              <p:nvPr/>
            </p:nvSpPr>
            <p:spPr>
              <a:xfrm rot="4392924">
                <a:off x="2581518" y="1145180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等腰三角形 116"/>
              <p:cNvSpPr/>
              <p:nvPr/>
            </p:nvSpPr>
            <p:spPr>
              <a:xfrm rot="8090669">
                <a:off x="2865743" y="1503071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等腰三角形 117"/>
              <p:cNvSpPr/>
              <p:nvPr/>
            </p:nvSpPr>
            <p:spPr>
              <a:xfrm rot="4392924">
                <a:off x="3278473" y="1294947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等腰三角形 118"/>
              <p:cNvSpPr/>
              <p:nvPr/>
            </p:nvSpPr>
            <p:spPr>
              <a:xfrm rot="4392924">
                <a:off x="3450215" y="1953342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等腰三角形 119"/>
              <p:cNvSpPr/>
              <p:nvPr/>
            </p:nvSpPr>
            <p:spPr>
              <a:xfrm rot="8090669">
                <a:off x="3047382" y="2175713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等腰三角形 120"/>
              <p:cNvSpPr/>
              <p:nvPr/>
            </p:nvSpPr>
            <p:spPr>
              <a:xfrm rot="4392924">
                <a:off x="2968890" y="2467553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等腰三角形 121"/>
              <p:cNvSpPr/>
              <p:nvPr/>
            </p:nvSpPr>
            <p:spPr>
              <a:xfrm rot="8090669">
                <a:off x="2567616" y="2692998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等腰三角形 122"/>
              <p:cNvSpPr/>
              <p:nvPr/>
            </p:nvSpPr>
            <p:spPr>
              <a:xfrm rot="8090669">
                <a:off x="3555221" y="1664415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等腰三角形 123"/>
              <p:cNvSpPr/>
              <p:nvPr/>
            </p:nvSpPr>
            <p:spPr>
              <a:xfrm rot="8090669">
                <a:off x="2742513" y="3374345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等腰三角形 124"/>
              <p:cNvSpPr/>
              <p:nvPr/>
            </p:nvSpPr>
            <p:spPr>
              <a:xfrm rot="4392924">
                <a:off x="2472275" y="2995253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等腰三角形 125"/>
              <p:cNvSpPr/>
              <p:nvPr/>
            </p:nvSpPr>
            <p:spPr>
              <a:xfrm rot="8090669">
                <a:off x="2052914" y="3200587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等腰三角形 126"/>
              <p:cNvSpPr/>
              <p:nvPr/>
            </p:nvSpPr>
            <p:spPr>
              <a:xfrm rot="8090669">
                <a:off x="3635543" y="4290129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等腰三角形 127"/>
              <p:cNvSpPr/>
              <p:nvPr/>
            </p:nvSpPr>
            <p:spPr>
              <a:xfrm rot="4392924">
                <a:off x="3163627" y="3188965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等腰三角形 128"/>
              <p:cNvSpPr/>
              <p:nvPr/>
            </p:nvSpPr>
            <p:spPr>
              <a:xfrm rot="8090669">
                <a:off x="3435637" y="3578886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等腰三角形 129"/>
              <p:cNvSpPr/>
              <p:nvPr/>
            </p:nvSpPr>
            <p:spPr>
              <a:xfrm rot="4392924">
                <a:off x="3375492" y="3888981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等腰三角形 130"/>
              <p:cNvSpPr/>
              <p:nvPr/>
            </p:nvSpPr>
            <p:spPr>
              <a:xfrm rot="8090669">
                <a:off x="3158925" y="4813392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131"/>
              <p:cNvSpPr/>
              <p:nvPr/>
            </p:nvSpPr>
            <p:spPr>
              <a:xfrm rot="4392924">
                <a:off x="3568271" y="4606266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等腰三角形 132"/>
              <p:cNvSpPr/>
              <p:nvPr/>
            </p:nvSpPr>
            <p:spPr>
              <a:xfrm rot="4392924">
                <a:off x="3073673" y="5122154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等腰三角形 133"/>
              <p:cNvSpPr/>
              <p:nvPr/>
            </p:nvSpPr>
            <p:spPr>
              <a:xfrm rot="4392924">
                <a:off x="2371809" y="4986745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等腰三角形 134"/>
              <p:cNvSpPr/>
              <p:nvPr/>
            </p:nvSpPr>
            <p:spPr>
              <a:xfrm rot="8090669">
                <a:off x="2657243" y="5335478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等腰三角形 135"/>
              <p:cNvSpPr/>
              <p:nvPr/>
            </p:nvSpPr>
            <p:spPr>
              <a:xfrm rot="8090669">
                <a:off x="1954051" y="5157408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等腰三角形 136"/>
              <p:cNvSpPr/>
              <p:nvPr/>
            </p:nvSpPr>
            <p:spPr>
              <a:xfrm rot="4392924">
                <a:off x="1669576" y="4796993"/>
                <a:ext cx="637524" cy="549589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137"/>
            <p:cNvGrpSpPr/>
            <p:nvPr/>
          </p:nvGrpSpPr>
          <p:grpSpPr>
            <a:xfrm>
              <a:off x="3696511" y="270041"/>
              <a:ext cx="3111694" cy="5533401"/>
              <a:chOff x="1437265" y="964428"/>
              <a:chExt cx="2791834" cy="4964607"/>
            </a:xfrm>
            <a:noFill/>
          </p:grpSpPr>
          <p:sp>
            <p:nvSpPr>
              <p:cNvPr id="113" name="等腰三角形 138"/>
              <p:cNvSpPr/>
              <p:nvPr/>
            </p:nvSpPr>
            <p:spPr>
              <a:xfrm rot="4487488">
                <a:off x="1393298" y="1511358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39"/>
              <p:cNvSpPr/>
              <p:nvPr/>
            </p:nvSpPr>
            <p:spPr>
              <a:xfrm rot="8090669">
                <a:off x="1472295" y="1209464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等腰三角形 140"/>
              <p:cNvSpPr/>
              <p:nvPr/>
            </p:nvSpPr>
            <p:spPr>
              <a:xfrm rot="8090669">
                <a:off x="2168788" y="1367818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等腰三角形 141"/>
              <p:cNvSpPr/>
              <p:nvPr/>
            </p:nvSpPr>
            <p:spPr>
              <a:xfrm rot="4392924">
                <a:off x="1885028" y="1008395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等腰三角形 142"/>
              <p:cNvSpPr/>
              <p:nvPr/>
            </p:nvSpPr>
            <p:spPr>
              <a:xfrm rot="4392924">
                <a:off x="2581518" y="1145180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等腰三角形 143"/>
              <p:cNvSpPr/>
              <p:nvPr/>
            </p:nvSpPr>
            <p:spPr>
              <a:xfrm rot="8090669">
                <a:off x="2865743" y="1503071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等腰三角形 144"/>
              <p:cNvSpPr/>
              <p:nvPr/>
            </p:nvSpPr>
            <p:spPr>
              <a:xfrm rot="4392924">
                <a:off x="3278473" y="1294947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等腰三角形 145"/>
              <p:cNvSpPr/>
              <p:nvPr/>
            </p:nvSpPr>
            <p:spPr>
              <a:xfrm rot="4392924">
                <a:off x="3450215" y="1953342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等腰三角形 146"/>
              <p:cNvSpPr/>
              <p:nvPr/>
            </p:nvSpPr>
            <p:spPr>
              <a:xfrm rot="8090669">
                <a:off x="3047382" y="2175713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等腰三角形 147"/>
              <p:cNvSpPr/>
              <p:nvPr/>
            </p:nvSpPr>
            <p:spPr>
              <a:xfrm rot="4392924">
                <a:off x="2968890" y="2467553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等腰三角形 148"/>
              <p:cNvSpPr/>
              <p:nvPr/>
            </p:nvSpPr>
            <p:spPr>
              <a:xfrm rot="8090669">
                <a:off x="2567616" y="2692998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等腰三角形 149"/>
              <p:cNvSpPr/>
              <p:nvPr/>
            </p:nvSpPr>
            <p:spPr>
              <a:xfrm rot="8090669">
                <a:off x="3555221" y="1664415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等腰三角形 150"/>
              <p:cNvSpPr/>
              <p:nvPr/>
            </p:nvSpPr>
            <p:spPr>
              <a:xfrm rot="8090669">
                <a:off x="2742513" y="3374345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等腰三角形 151"/>
              <p:cNvSpPr/>
              <p:nvPr/>
            </p:nvSpPr>
            <p:spPr>
              <a:xfrm rot="4392924">
                <a:off x="2472275" y="2995253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52"/>
              <p:cNvSpPr/>
              <p:nvPr/>
            </p:nvSpPr>
            <p:spPr>
              <a:xfrm rot="8090669">
                <a:off x="2052914" y="3200587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等腰三角形 153"/>
              <p:cNvSpPr/>
              <p:nvPr/>
            </p:nvSpPr>
            <p:spPr>
              <a:xfrm rot="8090669">
                <a:off x="3635543" y="4290129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等腰三角形 154"/>
              <p:cNvSpPr/>
              <p:nvPr/>
            </p:nvSpPr>
            <p:spPr>
              <a:xfrm rot="4392924">
                <a:off x="3163627" y="3188965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等腰三角形 155"/>
              <p:cNvSpPr/>
              <p:nvPr/>
            </p:nvSpPr>
            <p:spPr>
              <a:xfrm rot="8090669">
                <a:off x="3435637" y="3578886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等腰三角形 156"/>
              <p:cNvSpPr/>
              <p:nvPr/>
            </p:nvSpPr>
            <p:spPr>
              <a:xfrm rot="4392924">
                <a:off x="3375492" y="3888981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等腰三角形 157"/>
              <p:cNvSpPr/>
              <p:nvPr/>
            </p:nvSpPr>
            <p:spPr>
              <a:xfrm rot="8090669">
                <a:off x="3158925" y="4813392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58"/>
              <p:cNvSpPr/>
              <p:nvPr/>
            </p:nvSpPr>
            <p:spPr>
              <a:xfrm rot="4392924">
                <a:off x="3568271" y="4606266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等腰三角形 159"/>
              <p:cNvSpPr/>
              <p:nvPr/>
            </p:nvSpPr>
            <p:spPr>
              <a:xfrm rot="4392924">
                <a:off x="3073673" y="5122154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等腰三角形 160"/>
              <p:cNvSpPr/>
              <p:nvPr/>
            </p:nvSpPr>
            <p:spPr>
              <a:xfrm rot="4392924">
                <a:off x="2371809" y="4986745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等腰三角形 161"/>
              <p:cNvSpPr/>
              <p:nvPr/>
            </p:nvSpPr>
            <p:spPr>
              <a:xfrm rot="8090669">
                <a:off x="2657243" y="5335478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等腰三角形 162"/>
              <p:cNvSpPr/>
              <p:nvPr/>
            </p:nvSpPr>
            <p:spPr>
              <a:xfrm rot="8090669">
                <a:off x="1954051" y="5157408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等腰三角形 163"/>
              <p:cNvSpPr/>
              <p:nvPr/>
            </p:nvSpPr>
            <p:spPr>
              <a:xfrm rot="4392924">
                <a:off x="1669576" y="4796993"/>
                <a:ext cx="637524" cy="54958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719100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4"/>
            <a:ext cx="60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、驱动以及烧录工具</a:t>
            </a:r>
            <a:endParaRPr lang="en-US" altLang="zh-CN" sz="2800" b="1" dirty="0" smtClean="0"/>
          </a:p>
          <a:p>
            <a:endParaRPr lang="zh-CN" altLang="en-US" sz="2400" b="1" dirty="0"/>
          </a:p>
        </p:txBody>
      </p:sp>
      <p:grpSp>
        <p:nvGrpSpPr>
          <p:cNvPr id="53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69103" y="1513743"/>
            <a:ext cx="5630063" cy="528814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4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MTK</a:t>
            </a:r>
            <a:r>
              <a:rPr lang="zh-CN" altLang="en-US" sz="24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平台驱动以及烧录工具：</a:t>
            </a:r>
            <a:endParaRPr lang="en-US" altLang="zh-CN" sz="2400" b="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5849" y="1986458"/>
            <a:ext cx="10359890" cy="116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9002" y="3269267"/>
            <a:ext cx="9086275" cy="1540233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Driver_Auto_Installer_EXE_v5.1612.03.rar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SP_Drivers_EXE_v2.0.rar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是驱动，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SP_Flash_Tool_exe_Windows_v5.1612.00.000.zip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是烧录工具</a:t>
            </a:r>
            <a:endParaRPr lang="en-US" altLang="zh-CN" sz="2400" b="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4"/>
            <a:ext cx="60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、驱动以及烧录工具</a:t>
            </a:r>
            <a:endParaRPr lang="en-US" altLang="zh-CN" sz="2800" b="1" dirty="0" smtClean="0"/>
          </a:p>
          <a:p>
            <a:endParaRPr lang="zh-CN" altLang="en-US" sz="24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823691" y="1513747"/>
            <a:ext cx="2968506" cy="4970180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MTK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烧录工具主界面如图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9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烧录的时候：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Download agent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选择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MTK_AllInOne_DA.bin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。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8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Scatter-loading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选择编译出来的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android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目录中的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scatter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文件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8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选择完成，之后按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download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开始烧录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5728" y="1446794"/>
            <a:ext cx="7875133" cy="518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Box 3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4"/>
            <a:ext cx="60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、驱动以及烧录工具</a:t>
            </a:r>
            <a:endParaRPr lang="en-US" altLang="zh-CN" sz="2800" b="1" dirty="0" smtClean="0"/>
          </a:p>
          <a:p>
            <a:endParaRPr lang="zh-CN" altLang="en-US" sz="24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69103" y="1513743"/>
            <a:ext cx="5630063" cy="528814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4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MTK</a:t>
            </a:r>
            <a:r>
              <a:rPr lang="zh-CN" altLang="en-US" sz="24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烧录工具</a:t>
            </a:r>
            <a:r>
              <a:rPr lang="en-US" altLang="zh-CN" b="0" dirty="0" err="1" smtClean="0">
                <a:solidFill>
                  <a:srgbClr val="000000"/>
                </a:solidFill>
                <a:latin typeface="+mn-ea"/>
                <a:cs typeface=""/>
              </a:rPr>
              <a:t>Flash_Tool</a:t>
            </a:r>
            <a:r>
              <a:rPr lang="zh-CN" altLang="en-US" sz="24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：</a:t>
            </a:r>
            <a:endParaRPr lang="en-US" altLang="zh-CN" sz="2400" b="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9002" y="1963016"/>
            <a:ext cx="9311907" cy="4663415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、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Download agent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选择路径（默认一般已经选好）：</a:t>
            </a:r>
            <a:r>
              <a:rPr lang="en-US" altLang="zh-CN" b="0" dirty="0" err="1" smtClean="0">
                <a:solidFill>
                  <a:srgbClr val="000000"/>
                </a:solidFill>
                <a:latin typeface="+mn-ea"/>
                <a:cs typeface=""/>
              </a:rPr>
              <a:t>MTK_driver_and_flashtool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\SP_Flash_Tool_exe_Windows_v5.1612.00.000 \MTK_AllInOne_DA.bin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。</a:t>
            </a:r>
            <a:endParaRPr lang="en-US" altLang="zh-CN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900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、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Scatter-loading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选择编译出来的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android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目录中的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scatter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文件，路径如下：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mtk6737_N_gerrit\mtk6737_N_gerrit\out\target\product\feel01a\MT6737M_Android_scatter.txt</a:t>
            </a: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900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选择完成，之后按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download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开始，这个时候，手机关机，插入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USB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即可开始烧录，等待烧录完成即可</a:t>
            </a:r>
            <a:endParaRPr lang="en-US" altLang="zh-CN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4"/>
            <a:ext cx="60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、驱动以及烧录工具</a:t>
            </a:r>
            <a:endParaRPr lang="en-US" altLang="zh-CN" sz="2800" b="1" dirty="0" smtClean="0"/>
          </a:p>
          <a:p>
            <a:endParaRPr lang="zh-CN" altLang="en-US" sz="24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69103" y="1513743"/>
            <a:ext cx="5630063" cy="528814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高通平台</a:t>
            </a:r>
            <a:r>
              <a:rPr lang="zh-CN" altLang="en-US" sz="24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驱动以及烧录工具：</a:t>
            </a:r>
            <a:endParaRPr lang="en-US" altLang="zh-CN" sz="2400" b="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79002" y="3423642"/>
            <a:ext cx="9086275" cy="2977160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b="0" dirty="0" err="1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adb_interface_usb_driver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和高通</a:t>
            </a:r>
            <a:r>
              <a:rPr lang="en-US" altLang="zh-CN" b="0" dirty="0" err="1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adb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和串口驱动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_new_HK11-VB717-35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是驱动，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QPST.WIN.2.7 Installer-00434.2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软件包中包含有烧录工具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QFIL</a:t>
            </a: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8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注：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高通驱动安装之后，需要禁用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window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系统强制数字签名，否则识别不到手机，禁用方法参考百度资料：</a:t>
            </a:r>
            <a:endParaRPr lang="en-US" altLang="zh-CN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  <a:hlinkClick r:id="rId4"/>
              </a:rPr>
              <a:t>https://jingyan.baidu.com/article/20095761b32558cb0621b441.html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23826" y="2036062"/>
            <a:ext cx="9799874" cy="136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4"/>
            <a:ext cx="60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、驱动以及烧录工具</a:t>
            </a:r>
            <a:endParaRPr lang="en-US" altLang="zh-CN" sz="2800" b="1" dirty="0" smtClean="0"/>
          </a:p>
          <a:p>
            <a:endParaRPr lang="zh-CN" altLang="en-US" sz="24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823690" y="1513747"/>
            <a:ext cx="3158513" cy="4970180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高通烧录工具主界面如图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9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烧录的时候：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选择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Flat 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build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，然后选择串口，再选择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Programmer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（刷机包中的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MBN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文件），然后选择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load XML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，选择完成后按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download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就开始烧录软件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8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注：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QFIL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是刷完整包的工具，刷模块用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fastboot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459" y="1431842"/>
            <a:ext cx="7855527" cy="520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4"/>
            <a:ext cx="60855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、驱动以及烧录工具</a:t>
            </a:r>
            <a:endParaRPr lang="en-US" altLang="zh-CN" sz="2800" b="1" dirty="0" smtClean="0"/>
          </a:p>
          <a:p>
            <a:endParaRPr lang="zh-CN" altLang="en-US" sz="24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0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26603" y="1513743"/>
            <a:ext cx="10616216" cy="528814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高通</a:t>
            </a:r>
            <a:r>
              <a:rPr lang="zh-CN" altLang="en-US" sz="24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烧录工具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QFIL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+mn-ea"/>
                <a:cs typeface=""/>
              </a:rPr>
              <a:t>QFIL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烧录服务器编译的版本，本地编译的用</a:t>
            </a:r>
            <a:r>
              <a:rPr lang="en-US" altLang="zh-CN" b="0" dirty="0" err="1" smtClean="0">
                <a:solidFill>
                  <a:srgbClr val="000000"/>
                </a:solidFill>
                <a:latin typeface="+mn-ea"/>
                <a:cs typeface=""/>
              </a:rPr>
              <a:t>fastboot</a:t>
            </a:r>
            <a:r>
              <a:rPr lang="zh-CN" altLang="en-US" b="0" dirty="0" smtClean="0">
                <a:solidFill>
                  <a:srgbClr val="000000"/>
                </a:solidFill>
                <a:latin typeface="+mn-ea"/>
                <a:cs typeface=""/>
              </a:rPr>
              <a:t>）</a:t>
            </a:r>
            <a:r>
              <a:rPr lang="zh-CN" altLang="en-US" sz="24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：</a:t>
            </a:r>
            <a:endParaRPr lang="en-US" altLang="zh-CN" sz="2400" b="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90650" y="1963016"/>
            <a:ext cx="11067802" cy="4663415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、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Programmer 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选择软件包中的下列项：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</a:t>
            </a: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RLC05A-S25A_V200_170705\IMAGES_FOR_QMSCT \ prog_emmc_firehose_8909_ddr.mbn 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。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、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Load-XML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选择的是，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rawprogram_unsparse.xml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和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rawprogram2.xml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，弹出来的选择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path file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同时选择两个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patch0.xml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和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patch2.xml</a:t>
            </a: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3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、选择完成，手机开机，插入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USB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，识别到手机端口之后，选择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select port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，选择手机的端口，然后按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Download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即可开始烧录，等待烧录完成即可！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800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本地编译的话，用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cs typeface=""/>
              </a:rPr>
              <a:t>fastboot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烧录（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cs typeface=""/>
              </a:rPr>
              <a:t>src_dir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是只镜像所在的路径，例如：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..\msm8909m\LINUX\</a:t>
            </a:r>
          </a:p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Android\out\target\product\msm8909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，具体参考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cs typeface=""/>
              </a:rPr>
              <a:t>fastboot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刷机命令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.bat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脚本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）：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1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、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cs typeface=""/>
              </a:rPr>
              <a:t>adb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reboot 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cs typeface=""/>
              </a:rPr>
              <a:t>bootloader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（切换到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cs typeface=""/>
              </a:rPr>
              <a:t>fastboot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模式）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2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、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cs typeface=""/>
              </a:rPr>
              <a:t>fastboot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flash system %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cs typeface=""/>
              </a:rPr>
              <a:t>src_dir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%\system.img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（烧录镜像到手机）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3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、</a:t>
            </a:r>
            <a:r>
              <a:rPr lang="en-US" altLang="zh-CN" sz="2000" b="0" dirty="0" err="1" smtClean="0">
                <a:solidFill>
                  <a:srgbClr val="000000"/>
                </a:solidFill>
                <a:latin typeface="+mn-ea"/>
                <a:cs typeface=""/>
              </a:rPr>
              <a:t>fastboot</a:t>
            </a:r>
            <a:r>
              <a:rPr lang="en-US" altLang="zh-CN" sz="2000" b="0" dirty="0" smtClean="0">
                <a:solidFill>
                  <a:srgbClr val="000000"/>
                </a:solidFill>
                <a:latin typeface="+mn-ea"/>
                <a:cs typeface=""/>
              </a:rPr>
              <a:t> reboot </a:t>
            </a:r>
            <a:r>
              <a:rPr lang="zh-CN" altLang="en-US" sz="2000" b="0" dirty="0" smtClean="0">
                <a:solidFill>
                  <a:srgbClr val="000000"/>
                </a:solidFill>
                <a:latin typeface="+mn-ea"/>
                <a:cs typeface=""/>
              </a:rPr>
              <a:t>（重启）</a:t>
            </a:r>
            <a:endParaRPr lang="en-US" altLang="zh-CN" sz="2000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b="0" dirty="0" smtClean="0">
              <a:solidFill>
                <a:srgbClr val="000000"/>
              </a:solidFill>
              <a:latin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</a:pPr>
            <a:endParaRPr lang="en-US" altLang="zh-CN" sz="2000" b="0" dirty="0" smtClean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6228039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1</a:t>
            </a:r>
            <a:r>
              <a:rPr lang="zh-CN" altLang="en-US" sz="2800" dirty="0" smtClean="0">
                <a:latin typeface="+mn-ea"/>
              </a:rPr>
              <a:t>、安装</a:t>
            </a:r>
            <a:r>
              <a:rPr lang="en-US" altLang="zh-CN" sz="2800" dirty="0" smtClean="0">
                <a:latin typeface="+mn-ea"/>
              </a:rPr>
              <a:t>VMware workstation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470897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+mn-ea"/>
              </a:rPr>
              <a:t>      </a:t>
            </a:r>
            <a:r>
              <a:rPr lang="en-US" altLang="zh-CN" sz="2400" dirty="0" err="1" smtClean="0">
                <a:latin typeface="+mn-ea"/>
              </a:rPr>
              <a:t>Ckt</a:t>
            </a:r>
            <a:r>
              <a:rPr lang="zh-CN" altLang="en-US" sz="2400" dirty="0" smtClean="0">
                <a:latin typeface="+mn-ea"/>
              </a:rPr>
              <a:t>的软件开发的工作环境是</a:t>
            </a:r>
            <a:r>
              <a:rPr lang="en-US" altLang="zh-CN" sz="2400" dirty="0" smtClean="0">
                <a:latin typeface="+mn-ea"/>
              </a:rPr>
              <a:t>Window + 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，</a:t>
            </a:r>
            <a:r>
              <a:rPr lang="en-US" altLang="zh-CN" sz="2400" dirty="0" smtClean="0">
                <a:latin typeface="+mn-ea"/>
              </a:rPr>
              <a:t>window</a:t>
            </a:r>
            <a:r>
              <a:rPr lang="zh-CN" altLang="en-US" sz="2400" dirty="0" smtClean="0">
                <a:latin typeface="+mn-ea"/>
              </a:rPr>
              <a:t>是作为主系统装硬盘上，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用于编译</a:t>
            </a:r>
            <a:r>
              <a:rPr lang="en-US" altLang="zh-CN" sz="2400" dirty="0" smtClean="0">
                <a:latin typeface="+mn-ea"/>
              </a:rPr>
              <a:t>android</a:t>
            </a:r>
            <a:r>
              <a:rPr lang="zh-CN" altLang="en-US" sz="2400" dirty="0" smtClean="0">
                <a:latin typeface="+mn-ea"/>
              </a:rPr>
              <a:t>源码，装虚拟机上（当然虚拟机是装在</a:t>
            </a:r>
            <a:r>
              <a:rPr lang="en-US" altLang="zh-CN" sz="2400" dirty="0" smtClean="0">
                <a:latin typeface="+mn-ea"/>
              </a:rPr>
              <a:t>window</a:t>
            </a:r>
            <a:r>
              <a:rPr lang="zh-CN" altLang="en-US" sz="2400" dirty="0" smtClean="0">
                <a:latin typeface="+mn-ea"/>
              </a:rPr>
              <a:t>上）。代码可以在</a:t>
            </a:r>
            <a:r>
              <a:rPr lang="en-US" altLang="zh-CN" sz="2400" dirty="0" smtClean="0">
                <a:latin typeface="+mn-ea"/>
              </a:rPr>
              <a:t>window</a:t>
            </a:r>
            <a:r>
              <a:rPr lang="zh-CN" altLang="en-US" sz="2400" dirty="0" smtClean="0">
                <a:latin typeface="+mn-ea"/>
              </a:rPr>
              <a:t>下调试，也可以在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下调试，看个人喜好。目前电脑都是只装了</a:t>
            </a:r>
            <a:r>
              <a:rPr lang="en-US" altLang="zh-CN" sz="2400" dirty="0" smtClean="0">
                <a:latin typeface="+mn-ea"/>
              </a:rPr>
              <a:t>window</a:t>
            </a:r>
            <a:r>
              <a:rPr lang="zh-CN" altLang="en-US" sz="2400" dirty="0" smtClean="0">
                <a:latin typeface="+mn-ea"/>
              </a:rPr>
              <a:t>，虚拟机没有装，需要个人自己安装和配置！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文本框 36"/>
          <p:cNvSpPr txBox="1"/>
          <p:nvPr/>
        </p:nvSpPr>
        <p:spPr>
          <a:xfrm>
            <a:off x="1117107" y="1609351"/>
            <a:ext cx="10099470" cy="52014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>
                <a:latin typeface="+mn-ea"/>
              </a:rPr>
              <a:t> MTK</a:t>
            </a:r>
            <a:r>
              <a:rPr lang="zh-CN" altLang="en-US" sz="2800" dirty="0" smtClean="0">
                <a:latin typeface="+mn-ea"/>
              </a:rPr>
              <a:t>平台开发工具：</a:t>
            </a:r>
            <a:endParaRPr lang="en-US" altLang="zh-CN" sz="2800" dirty="0" smtClean="0">
              <a:latin typeface="+mn-ea"/>
            </a:endParaRPr>
          </a:p>
          <a:p>
            <a:endParaRPr lang="en-US" altLang="zh-CN" sz="800" dirty="0" smtClean="0"/>
          </a:p>
          <a:p>
            <a:r>
              <a:rPr lang="en-US" sz="2400" dirty="0" smtClean="0"/>
              <a:t>MTK</a:t>
            </a:r>
            <a:r>
              <a:rPr lang="zh-CN" altLang="en-US" sz="2400" dirty="0" smtClean="0"/>
              <a:t>工具包地址：</a:t>
            </a:r>
            <a:r>
              <a:rPr lang="en-US" altLang="zh-CN" sz="2000" dirty="0" smtClean="0">
                <a:hlinkClick r:id="rId4" action="ppaction://hlinkfile"/>
              </a:rPr>
              <a:t>\\10.240.2.185\</a:t>
            </a:r>
            <a:r>
              <a:rPr lang="zh-CN" altLang="en-US" sz="2000" dirty="0" smtClean="0">
                <a:hlinkClick r:id="rId4" action="ppaction://hlinkfile"/>
              </a:rPr>
              <a:t>软件部</a:t>
            </a:r>
            <a:r>
              <a:rPr lang="en-US" altLang="zh-CN" sz="2000" dirty="0" smtClean="0">
                <a:hlinkClick r:id="rId4" action="ppaction://hlinkfile"/>
              </a:rPr>
              <a:t>\</a:t>
            </a:r>
            <a:r>
              <a:rPr lang="en-US" sz="2000" dirty="0" smtClean="0">
                <a:hlinkClick r:id="rId4" action="ppaction://hlinkfile"/>
              </a:rPr>
              <a:t>MTK</a:t>
            </a:r>
            <a:r>
              <a:rPr lang="zh-CN" altLang="en-US" sz="2000" dirty="0" smtClean="0">
                <a:hlinkClick r:id="rId4" action="ppaction://hlinkfile"/>
              </a:rPr>
              <a:t>文件</a:t>
            </a:r>
            <a:r>
              <a:rPr lang="en-US" altLang="zh-CN" sz="2000" dirty="0" smtClean="0">
                <a:hlinkClick r:id="rId4" action="ppaction://hlinkfile"/>
              </a:rPr>
              <a:t>\</a:t>
            </a:r>
            <a:r>
              <a:rPr lang="zh-CN" altLang="en-US" sz="2000" dirty="0" smtClean="0">
                <a:hlinkClick r:id="rId4" action="ppaction://hlinkfile"/>
              </a:rPr>
              <a:t>工具</a:t>
            </a:r>
            <a:r>
              <a:rPr lang="en-US" altLang="zh-CN" sz="2000" dirty="0" smtClean="0">
                <a:hlinkClick r:id="rId4" action="ppaction://hlinkfile"/>
              </a:rPr>
              <a:t>\</a:t>
            </a:r>
            <a:r>
              <a:rPr lang="en-US" sz="2000" dirty="0" err="1" smtClean="0">
                <a:hlinkClick r:id="rId4" action="ppaction://hlinkfile"/>
              </a:rPr>
              <a:t>SmartPhone</a:t>
            </a:r>
            <a:endParaRPr lang="en-US" sz="2000" dirty="0" smtClean="0"/>
          </a:p>
          <a:p>
            <a:endParaRPr lang="en-US" sz="800" dirty="0" smtClean="0"/>
          </a:p>
          <a:p>
            <a:r>
              <a:rPr lang="zh-CN" altLang="en-US" sz="2400" dirty="0" smtClean="0"/>
              <a:t>该包里面有如下常用的软件：</a:t>
            </a:r>
          </a:p>
          <a:p>
            <a:r>
              <a:rPr lang="en-US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Flash Tool (</a:t>
            </a:r>
            <a:r>
              <a:rPr lang="en-US" sz="2400" dirty="0" err="1" smtClean="0"/>
              <a:t>binary+src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软件下载工具；</a:t>
            </a:r>
            <a:endParaRPr lang="en-US" altLang="zh-CN" sz="2400" dirty="0" smtClean="0"/>
          </a:p>
          <a:p>
            <a:endParaRPr lang="zh-CN" altLang="en-US" sz="800" dirty="0" smtClean="0"/>
          </a:p>
          <a:p>
            <a:r>
              <a:rPr lang="en-US" sz="2400" dirty="0" smtClean="0"/>
              <a:t>2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Catcher_exe_v3.1436.00 </a:t>
            </a:r>
            <a:r>
              <a:rPr lang="zh-CN" altLang="en-US" sz="2400" dirty="0" smtClean="0"/>
              <a:t>可以用来抓取</a:t>
            </a:r>
            <a:r>
              <a:rPr lang="en-US" sz="2400" dirty="0" smtClean="0"/>
              <a:t>Modem log；</a:t>
            </a:r>
          </a:p>
          <a:p>
            <a:endParaRPr lang="en-US" sz="800" dirty="0" smtClean="0"/>
          </a:p>
          <a:p>
            <a:r>
              <a:rPr lang="en-US" sz="2400" dirty="0" smtClean="0"/>
              <a:t>3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Meta (</a:t>
            </a:r>
            <a:r>
              <a:rPr lang="en-US" sz="2400" dirty="0" err="1" smtClean="0"/>
              <a:t>binary+src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连接手机，用于查看</a:t>
            </a:r>
            <a:r>
              <a:rPr lang="en-US" sz="2400" dirty="0" smtClean="0"/>
              <a:t>AP</a:t>
            </a:r>
            <a:r>
              <a:rPr lang="zh-CN" altLang="en-US" sz="2400" dirty="0" smtClean="0"/>
              <a:t>测相关数据</a:t>
            </a:r>
            <a:endParaRPr lang="en-US" altLang="zh-CN" sz="2400" dirty="0" smtClean="0"/>
          </a:p>
          <a:p>
            <a:endParaRPr lang="zh-CN" altLang="en-US" sz="800" dirty="0" smtClean="0"/>
          </a:p>
          <a:p>
            <a:r>
              <a:rPr lang="en-US" sz="2400" dirty="0" smtClean="0"/>
              <a:t>4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Modem Meta App (</a:t>
            </a:r>
            <a:r>
              <a:rPr lang="en-US" sz="2400" dirty="0" err="1" smtClean="0"/>
              <a:t>binary+src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连接手机，用于查看</a:t>
            </a:r>
            <a:r>
              <a:rPr lang="en-US" sz="2400" dirty="0" smtClean="0"/>
              <a:t>Modem</a:t>
            </a:r>
            <a:r>
              <a:rPr lang="zh-CN" altLang="en-US" sz="2400" dirty="0" smtClean="0"/>
              <a:t>测相关数据，比如</a:t>
            </a:r>
            <a:r>
              <a:rPr lang="en-US" sz="2400" dirty="0" err="1" smtClean="0"/>
              <a:t>Nvram,RF</a:t>
            </a:r>
            <a:r>
              <a:rPr lang="zh-CN" altLang="en-US" sz="2400" dirty="0" smtClean="0"/>
              <a:t>参数等等</a:t>
            </a:r>
            <a:endParaRPr lang="en-US" altLang="zh-CN" sz="2400" dirty="0" smtClean="0"/>
          </a:p>
          <a:p>
            <a:endParaRPr lang="zh-CN" altLang="en-US" sz="800" dirty="0" smtClean="0"/>
          </a:p>
          <a:p>
            <a:r>
              <a:rPr lang="en-US" sz="2400" dirty="0" smtClean="0"/>
              <a:t>5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GAT </a:t>
            </a:r>
            <a:r>
              <a:rPr lang="zh-CN" altLang="en-US" sz="2400" dirty="0" smtClean="0"/>
              <a:t>可用于查看</a:t>
            </a:r>
            <a:r>
              <a:rPr lang="en-US" sz="2400" dirty="0" smtClean="0"/>
              <a:t>android log；</a:t>
            </a:r>
          </a:p>
          <a:p>
            <a:endParaRPr lang="en-US" sz="800" dirty="0" smtClean="0"/>
          </a:p>
          <a:p>
            <a:r>
              <a:rPr lang="en-US" sz="2400" dirty="0" smtClean="0"/>
              <a:t>6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ELT Tool</a:t>
            </a:r>
            <a:r>
              <a:rPr lang="zh-CN" altLang="en-US" sz="2400" dirty="0" smtClean="0"/>
              <a:t>用于查看</a:t>
            </a:r>
            <a:r>
              <a:rPr lang="en-US" sz="2400" dirty="0" smtClean="0"/>
              <a:t>LTE log </a:t>
            </a:r>
            <a:r>
              <a:rPr lang="zh-CN" altLang="en-US" sz="2400" dirty="0" smtClean="0"/>
              <a:t>（</a:t>
            </a:r>
            <a:r>
              <a:rPr lang="en-US" sz="2400" dirty="0" smtClean="0"/>
              <a:t>ELT serial number: A6B5-527D-8C56-4B52</a:t>
            </a:r>
            <a:r>
              <a:rPr lang="zh-CN" altLang="en-US" sz="2400" dirty="0" smtClean="0"/>
              <a:t>）</a:t>
            </a:r>
            <a:endParaRPr lang="en-US" sz="2400" dirty="0" smtClean="0"/>
          </a:p>
          <a:p>
            <a:endParaRPr lang="en-US" sz="800" dirty="0" smtClean="0"/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文本框 36"/>
          <p:cNvSpPr txBox="1"/>
          <p:nvPr/>
        </p:nvSpPr>
        <p:spPr>
          <a:xfrm>
            <a:off x="1117107" y="1609351"/>
            <a:ext cx="10099470" cy="101565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dirty="0" smtClean="0"/>
              <a:t>  </a:t>
            </a:r>
            <a:r>
              <a:rPr lang="zh-CN" altLang="en-US" sz="2800" dirty="0" smtClean="0"/>
              <a:t>高通平台开发工具：</a:t>
            </a:r>
            <a:endParaRPr lang="en-US" altLang="zh-CN" sz="2800" dirty="0" smtClean="0"/>
          </a:p>
          <a:p>
            <a:endParaRPr lang="en-US" altLang="zh-CN" sz="800" dirty="0" smtClean="0"/>
          </a:p>
          <a:p>
            <a:r>
              <a:rPr lang="zh-CN" altLang="en-US" sz="2400" dirty="0" smtClean="0"/>
              <a:t>高通工具地址：</a:t>
            </a:r>
            <a:r>
              <a:rPr lang="en-US" altLang="zh-CN" sz="2400" dirty="0" smtClean="0"/>
              <a:t>\\10.240.2.185\</a:t>
            </a:r>
            <a:r>
              <a:rPr lang="zh-CN" altLang="en-US" sz="2400" dirty="0" smtClean="0"/>
              <a:t>软件部</a:t>
            </a:r>
            <a:r>
              <a:rPr lang="en-US" altLang="zh-CN" sz="2400" dirty="0" smtClean="0"/>
              <a:t>\Qualcomm\Tools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6007" y="2631431"/>
            <a:ext cx="10531709" cy="176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文本框 36"/>
          <p:cNvSpPr txBox="1"/>
          <p:nvPr/>
        </p:nvSpPr>
        <p:spPr>
          <a:xfrm>
            <a:off x="1174509" y="4445503"/>
            <a:ext cx="10099470" cy="206209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+mn-ea"/>
              </a:rPr>
              <a:t>AP</a:t>
            </a:r>
            <a:r>
              <a:rPr lang="zh-CN" altLang="en-US" sz="2400" dirty="0" smtClean="0">
                <a:latin typeface="+mn-ea"/>
              </a:rPr>
              <a:t>端刷机</a:t>
            </a:r>
            <a:r>
              <a:rPr lang="zh-CN" altLang="en-US" sz="2400" dirty="0" smtClean="0"/>
              <a:t>使用</a:t>
            </a:r>
            <a:r>
              <a:rPr lang="en-US" sz="2400" dirty="0" err="1" smtClean="0"/>
              <a:t>fastboot</a:t>
            </a:r>
            <a:r>
              <a:rPr lang="en-US" sz="2400" dirty="0" smtClean="0"/>
              <a:t> </a:t>
            </a:r>
            <a:r>
              <a:rPr lang="zh-CN" altLang="en-US" sz="2400" dirty="0" smtClean="0"/>
              <a:t>刷</a:t>
            </a:r>
            <a:r>
              <a:rPr lang="en-US" sz="2400" dirty="0" err="1" smtClean="0"/>
              <a:t>systemimage</a:t>
            </a:r>
            <a:r>
              <a:rPr lang="zh-CN" altLang="en-US" sz="2400" dirty="0" smtClean="0"/>
              <a:t>，参考如下命令：</a:t>
            </a:r>
            <a:endParaRPr lang="en-US" altLang="zh-CN" sz="2400" dirty="0" smtClean="0"/>
          </a:p>
          <a:p>
            <a:r>
              <a:rPr lang="en-US" sz="2400" dirty="0" smtClean="0">
                <a:latin typeface="+mn-ea"/>
              </a:rPr>
              <a:t>1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en-US" sz="2400" dirty="0" err="1" smtClean="0">
                <a:latin typeface="+mn-ea"/>
              </a:rPr>
              <a:t>adb</a:t>
            </a:r>
            <a:r>
              <a:rPr lang="en-US" sz="2400" dirty="0" smtClean="0">
                <a:latin typeface="+mn-ea"/>
              </a:rPr>
              <a:t> reboot </a:t>
            </a:r>
            <a:r>
              <a:rPr lang="en-US" sz="2400" dirty="0" err="1" smtClean="0">
                <a:latin typeface="+mn-ea"/>
              </a:rPr>
              <a:t>bootloader</a:t>
            </a:r>
            <a:endParaRPr lang="en-US" sz="2400" dirty="0" smtClean="0">
              <a:latin typeface="+mn-ea"/>
            </a:endParaRPr>
          </a:p>
          <a:p>
            <a:r>
              <a:rPr lang="en-US" sz="2400" dirty="0" smtClean="0">
                <a:latin typeface="+mn-ea"/>
              </a:rPr>
              <a:t>2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en-US" altLang="zh-CN" sz="2400" dirty="0" err="1" smtClean="0">
                <a:latin typeface="+mn-ea"/>
              </a:rPr>
              <a:t>fastboot</a:t>
            </a:r>
            <a:r>
              <a:rPr lang="en-US" altLang="zh-CN" sz="2400" dirty="0" smtClean="0">
                <a:latin typeface="+mn-ea"/>
              </a:rPr>
              <a:t> flash system %</a:t>
            </a:r>
            <a:r>
              <a:rPr lang="en-US" altLang="zh-CN" sz="2400" dirty="0" err="1" smtClean="0">
                <a:latin typeface="+mn-ea"/>
              </a:rPr>
              <a:t>src_dir</a:t>
            </a:r>
            <a:r>
              <a:rPr lang="en-US" altLang="zh-CN" sz="2400" dirty="0" smtClean="0">
                <a:latin typeface="+mn-ea"/>
              </a:rPr>
              <a:t>%\system.img</a:t>
            </a:r>
          </a:p>
          <a:p>
            <a:r>
              <a:rPr lang="en-US" sz="2400" dirty="0" smtClean="0">
                <a:latin typeface="+mn-ea"/>
              </a:rPr>
              <a:t>3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en-US" altLang="zh-CN" sz="2400" dirty="0" err="1" smtClean="0">
                <a:latin typeface="+mn-ea"/>
              </a:rPr>
              <a:t>fastboot</a:t>
            </a:r>
            <a:r>
              <a:rPr lang="en-US" altLang="zh-CN" sz="2400" dirty="0" smtClean="0">
                <a:latin typeface="+mn-ea"/>
              </a:rPr>
              <a:t> reboot</a:t>
            </a:r>
          </a:p>
          <a:p>
            <a:endParaRPr lang="en-US" sz="8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注：第一个命令是进</a:t>
            </a:r>
            <a:r>
              <a:rPr lang="en-US" altLang="zh-CN" sz="2400" dirty="0" err="1" smtClean="0">
                <a:latin typeface="+mn-ea"/>
              </a:rPr>
              <a:t>fastboot</a:t>
            </a:r>
            <a:r>
              <a:rPr lang="zh-CN" altLang="en-US" sz="2400" dirty="0" smtClean="0">
                <a:latin typeface="+mn-ea"/>
              </a:rPr>
              <a:t>模式，第二个是刷机命令，第三个是重启</a:t>
            </a:r>
            <a:endParaRPr 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文本框 36"/>
          <p:cNvSpPr txBox="1"/>
          <p:nvPr/>
        </p:nvSpPr>
        <p:spPr>
          <a:xfrm>
            <a:off x="1117107" y="1609351"/>
            <a:ext cx="10099470" cy="446275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800" dirty="0" smtClean="0"/>
              <a:t> 公共开发工具：</a:t>
            </a:r>
            <a:endParaRPr lang="en-US" altLang="zh-CN" sz="2800" dirty="0" smtClean="0"/>
          </a:p>
          <a:p>
            <a:endParaRPr lang="en-US" altLang="zh-CN" sz="8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 Source Insight</a:t>
            </a:r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 eclipse</a:t>
            </a:r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 Android Studio</a:t>
            </a:r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VIM</a:t>
            </a:r>
            <a:r>
              <a:rPr lang="zh-CN" altLang="en-US" sz="2400" dirty="0" smtClean="0"/>
              <a:t>编辑器</a:t>
            </a:r>
            <a:endParaRPr lang="en-US" altLang="zh-CN" sz="2400" dirty="0" smtClean="0"/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、记事本</a:t>
            </a:r>
            <a:endParaRPr lang="en-US" altLang="zh-CN" sz="2400" dirty="0" smtClean="0"/>
          </a:p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gedit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Ubuntu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400" dirty="0" smtClean="0"/>
              <a:t>7</a:t>
            </a:r>
            <a:r>
              <a:rPr lang="zh-CN" altLang="en-US" sz="2400" dirty="0" smtClean="0"/>
              <a:t>、其他</a:t>
            </a:r>
            <a:endParaRPr lang="en-US" altLang="zh-CN" sz="2400" dirty="0" smtClean="0"/>
          </a:p>
          <a:p>
            <a:endParaRPr lang="en-US" sz="800" dirty="0" smtClean="0"/>
          </a:p>
          <a:p>
            <a:endParaRPr lang="en-US" altLang="zh-CN" sz="800" dirty="0" smtClean="0"/>
          </a:p>
          <a:p>
            <a:r>
              <a:rPr lang="zh-CN" altLang="en-US" sz="2400" dirty="0" smtClean="0"/>
              <a:t>开发部日常工作指导：</a:t>
            </a:r>
            <a:endParaRPr lang="en-US" altLang="zh-CN" sz="2400" dirty="0" smtClean="0"/>
          </a:p>
          <a:p>
            <a:r>
              <a:rPr lang="en-US" sz="2000" dirty="0" smtClean="0">
                <a:hlinkClick r:id="rId4"/>
              </a:rPr>
              <a:t>http://10.240.3.117:8011/CKTWIKI/index.php/%E6%97%A5%E5%B8%B8%E5%B7%A5%E4%BD%9C%E6%8C%87%E5%AF%BC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文本框 36"/>
          <p:cNvSpPr txBox="1"/>
          <p:nvPr/>
        </p:nvSpPr>
        <p:spPr>
          <a:xfrm>
            <a:off x="1117107" y="1609351"/>
            <a:ext cx="10021948" cy="332398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Source Insight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eclipse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Android Studio</a:t>
            </a:r>
            <a:r>
              <a:rPr lang="zh-CN" altLang="en-US" sz="2400" dirty="0" smtClean="0"/>
              <a:t>等工具可以对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c#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c++</a:t>
            </a:r>
            <a:r>
              <a:rPr lang="zh-CN" altLang="en-US" sz="2400" dirty="0" smtClean="0"/>
              <a:t>等语言程序代码进行编辑查看，是一个面向对象开发的程序编辑器以及代码浏览器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注：</a:t>
            </a:r>
            <a:r>
              <a:rPr lang="en-US" altLang="zh-CN" sz="2000" dirty="0" smtClean="0"/>
              <a:t> Source Insight</a:t>
            </a:r>
            <a:r>
              <a:rPr lang="zh-CN" altLang="en-US" sz="2000" dirty="0" smtClean="0"/>
              <a:t>一般只用来查看和编辑代码，并不能编译；</a:t>
            </a:r>
            <a:r>
              <a:rPr lang="en-US" altLang="zh-CN" sz="2000" dirty="0" smtClean="0"/>
              <a:t> eclipse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Android Studio</a:t>
            </a:r>
            <a:r>
              <a:rPr lang="zh-CN" altLang="en-US" sz="2000" dirty="0" smtClean="0"/>
              <a:t>除了查看编辑代码，还可以调试！代码的编译都是在</a:t>
            </a:r>
            <a:r>
              <a:rPr lang="en-US" altLang="zh-CN" sz="2000" dirty="0" err="1" smtClean="0"/>
              <a:t>Ubuntu</a:t>
            </a:r>
            <a:r>
              <a:rPr lang="zh-CN" altLang="en-US" sz="2000" dirty="0" smtClean="0"/>
              <a:t>中完成。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文本框 36"/>
          <p:cNvSpPr txBox="1"/>
          <p:nvPr/>
        </p:nvSpPr>
        <p:spPr>
          <a:xfrm>
            <a:off x="1117107" y="1407476"/>
            <a:ext cx="6815610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Source Insight </a:t>
            </a:r>
            <a:r>
              <a:rPr lang="zh-CN" altLang="en-US" sz="2400" dirty="0" smtClean="0"/>
              <a:t>使用：</a:t>
            </a:r>
            <a:endParaRPr lang="en-U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067" y="1915515"/>
            <a:ext cx="7526667" cy="468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文本框 36"/>
          <p:cNvSpPr txBox="1"/>
          <p:nvPr/>
        </p:nvSpPr>
        <p:spPr>
          <a:xfrm>
            <a:off x="8689606" y="1929979"/>
            <a:ext cx="3340098" cy="406264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百度下载和安装</a:t>
            </a:r>
            <a:r>
              <a:rPr lang="en-US" altLang="zh-CN" sz="2400" dirty="0" smtClean="0"/>
              <a:t>Source Insight</a:t>
            </a:r>
            <a:r>
              <a:rPr lang="zh-CN" altLang="en-US" sz="2400" dirty="0" smtClean="0"/>
              <a:t>（公司内部应该有破解版本）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Source insight</a:t>
            </a:r>
            <a:r>
              <a:rPr lang="zh-CN" altLang="en-US" sz="2000" dirty="0" smtClean="0"/>
              <a:t>的安装过程跟一般软件安装是一样的，双击安装包，下一步到完成即可</a:t>
            </a:r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文本框 36"/>
          <p:cNvSpPr txBox="1"/>
          <p:nvPr/>
        </p:nvSpPr>
        <p:spPr>
          <a:xfrm>
            <a:off x="8689606" y="1514354"/>
            <a:ext cx="3328223" cy="12003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打开</a:t>
            </a:r>
            <a:r>
              <a:rPr lang="en-US" altLang="zh-CN" sz="2400" dirty="0" smtClean="0"/>
              <a:t>source insight</a:t>
            </a:r>
            <a:r>
              <a:rPr lang="zh-CN" altLang="en-US" sz="2400" dirty="0" smtClean="0"/>
              <a:t>的主界面如图</a:t>
            </a:r>
            <a:endParaRPr lang="en-US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043" y="1445700"/>
            <a:ext cx="754831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文本框 36"/>
          <p:cNvSpPr txBox="1"/>
          <p:nvPr/>
        </p:nvSpPr>
        <p:spPr>
          <a:xfrm>
            <a:off x="8689606" y="1336229"/>
            <a:ext cx="3502394" cy="517064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以</a:t>
            </a:r>
            <a:r>
              <a:rPr lang="en-US" altLang="zh-CN" sz="2000" dirty="0" smtClean="0"/>
              <a:t>Browser2</a:t>
            </a:r>
            <a:r>
              <a:rPr lang="zh-CN" altLang="en-US" sz="2000" dirty="0" smtClean="0"/>
              <a:t>为例，用</a:t>
            </a:r>
            <a:r>
              <a:rPr lang="en-US" altLang="zh-CN" sz="2000" dirty="0" smtClean="0"/>
              <a:t>source insight</a:t>
            </a:r>
            <a:r>
              <a:rPr lang="zh-CN" altLang="en-US" sz="2000" dirty="0" smtClean="0"/>
              <a:t>打开</a:t>
            </a:r>
            <a:r>
              <a:rPr lang="en-US" altLang="zh-CN" sz="2000" dirty="0" smtClean="0"/>
              <a:t>Browser2</a:t>
            </a:r>
            <a:r>
              <a:rPr lang="zh-CN" altLang="en-US" sz="2000" dirty="0" smtClean="0"/>
              <a:t>的源码：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1</a:t>
            </a:r>
            <a:r>
              <a:rPr lang="zh-CN" altLang="en-US" sz="2000" dirty="0" smtClean="0"/>
              <a:t>、选择</a:t>
            </a:r>
            <a:r>
              <a:rPr lang="en-US" altLang="zh-CN" sz="2000" dirty="0" smtClean="0"/>
              <a:t>project</a:t>
            </a:r>
            <a:r>
              <a:rPr lang="zh-CN" altLang="en-US" sz="2000" dirty="0" smtClean="0"/>
              <a:t>菜单，选择</a:t>
            </a:r>
            <a:r>
              <a:rPr lang="en-US" altLang="zh-CN" sz="2000" dirty="0" smtClean="0"/>
              <a:t>New Project…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2</a:t>
            </a:r>
            <a:r>
              <a:rPr lang="zh-CN" altLang="en-US" sz="2000" dirty="0" smtClean="0"/>
              <a:t>、弹出的提示框，工程名称输入</a:t>
            </a:r>
            <a:r>
              <a:rPr lang="en-US" altLang="zh-CN" sz="2000" dirty="0" smtClean="0"/>
              <a:t>Browser2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source insight</a:t>
            </a:r>
            <a:r>
              <a:rPr lang="zh-CN" altLang="en-US" sz="2000" dirty="0" smtClean="0"/>
              <a:t>的工程文件选项一个目录，如图所示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、填完了按</a:t>
            </a:r>
            <a:r>
              <a:rPr lang="en-US" altLang="zh-CN" sz="2000" dirty="0" smtClean="0"/>
              <a:t>OK</a:t>
            </a:r>
            <a:r>
              <a:rPr lang="zh-CN" altLang="en-US" sz="2000" dirty="0" smtClean="0"/>
              <a:t>就建好了一个新的</a:t>
            </a:r>
            <a:r>
              <a:rPr lang="en-US" altLang="zh-CN" sz="2000" dirty="0" smtClean="0"/>
              <a:t>source insight</a:t>
            </a:r>
            <a:r>
              <a:rPr lang="zh-CN" altLang="en-US" sz="2000" dirty="0" smtClean="0"/>
              <a:t>工程了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注：这个工程还是空的！</a:t>
            </a:r>
            <a:endParaRPr lang="en-US" sz="2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0519" y="1447925"/>
            <a:ext cx="7712219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文本框 36"/>
          <p:cNvSpPr txBox="1"/>
          <p:nvPr/>
        </p:nvSpPr>
        <p:spPr>
          <a:xfrm>
            <a:off x="8689606" y="1348104"/>
            <a:ext cx="3502394" cy="517064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按</a:t>
            </a:r>
            <a:r>
              <a:rPr lang="en-US" altLang="zh-CN" sz="2000" dirty="0" smtClean="0"/>
              <a:t>OK</a:t>
            </a:r>
            <a:r>
              <a:rPr lang="zh-CN" altLang="en-US" sz="2000" dirty="0" smtClean="0"/>
              <a:t>之后，会提示选择源码的路径（刚刚只是建了一个空的工程，里面没有源码，这里可以选择加载的源码）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按</a:t>
            </a:r>
            <a:r>
              <a:rPr lang="en-US" altLang="zh-CN" sz="2000" dirty="0" smtClean="0"/>
              <a:t>Browse…</a:t>
            </a:r>
            <a:r>
              <a:rPr lang="zh-CN" altLang="en-US" sz="2000" dirty="0" smtClean="0"/>
              <a:t>按钮，选择</a:t>
            </a:r>
            <a:r>
              <a:rPr lang="en-US" altLang="zh-CN" sz="2000" dirty="0" smtClean="0"/>
              <a:t>Browser2</a:t>
            </a:r>
            <a:r>
              <a:rPr lang="zh-CN" altLang="en-US" sz="2000" dirty="0" smtClean="0"/>
              <a:t>的源码所在的路径，然后选择</a:t>
            </a:r>
            <a:r>
              <a:rPr lang="en-US" altLang="zh-CN" sz="2000" dirty="0" smtClean="0"/>
              <a:t>OK</a:t>
            </a:r>
            <a:r>
              <a:rPr lang="zh-CN" altLang="en-US" sz="2000" dirty="0" smtClean="0"/>
              <a:t>即可；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导入其他的源码类似，只不过选的源码路径不一样而已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sz="20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2598" y="1438027"/>
            <a:ext cx="7630763" cy="5314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文本框 36"/>
          <p:cNvSpPr txBox="1"/>
          <p:nvPr/>
        </p:nvSpPr>
        <p:spPr>
          <a:xfrm>
            <a:off x="8689606" y="1348104"/>
            <a:ext cx="3502394" cy="489364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这里会弹出添加和删除工程文件的对话框，我们是要添加，所以选择</a:t>
            </a:r>
            <a:r>
              <a:rPr lang="en-US" altLang="zh-CN" sz="2000" dirty="0" smtClean="0"/>
              <a:t>add tree</a:t>
            </a:r>
            <a:r>
              <a:rPr lang="zh-CN" altLang="en-US" sz="2000" dirty="0" smtClean="0"/>
              <a:t>，弹出提示之后，按确定即可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sz="8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注：如果还想添加</a:t>
            </a:r>
            <a:r>
              <a:rPr lang="en-US" altLang="zh-CN" sz="2000" dirty="0" smtClean="0"/>
              <a:t>Browser2</a:t>
            </a:r>
            <a:r>
              <a:rPr lang="zh-CN" altLang="en-US" sz="2000" dirty="0" smtClean="0"/>
              <a:t>以外其他的源码，可以在</a:t>
            </a:r>
            <a:r>
              <a:rPr lang="en-US" altLang="zh-CN" sz="2000" dirty="0" smtClean="0"/>
              <a:t>Directory</a:t>
            </a:r>
            <a:r>
              <a:rPr lang="zh-CN" altLang="en-US" sz="2000" dirty="0" smtClean="0"/>
              <a:t>中选择其他想要添加的文件或者文件夹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这个对话框菜单在</a:t>
            </a:r>
            <a:r>
              <a:rPr lang="en-US" altLang="zh-CN" sz="2000" dirty="0" smtClean="0"/>
              <a:t>project</a:t>
            </a:r>
            <a:r>
              <a:rPr lang="zh-CN" altLang="en-US" sz="2000" dirty="0" smtClean="0"/>
              <a:t>中</a:t>
            </a:r>
            <a:endParaRPr lang="en-US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1424" y="1408649"/>
            <a:ext cx="7691313" cy="53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文本框 36"/>
          <p:cNvSpPr txBox="1"/>
          <p:nvPr/>
        </p:nvSpPr>
        <p:spPr>
          <a:xfrm>
            <a:off x="8689606" y="1348104"/>
            <a:ext cx="3502394" cy="216982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添加完成之后，界面如图所示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在列表区域双击想要查看的文件即可打开，该文件会在代码显示区域显示</a:t>
            </a:r>
            <a:endParaRPr lang="en-US" sz="20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8496" y="1426525"/>
            <a:ext cx="7674242" cy="538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6228039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1</a:t>
            </a:r>
            <a:r>
              <a:rPr lang="zh-CN" altLang="en-US" sz="2800" dirty="0" smtClean="0">
                <a:latin typeface="+mn-ea"/>
              </a:rPr>
              <a:t>、安装</a:t>
            </a:r>
            <a:r>
              <a:rPr lang="en-US" altLang="zh-CN" sz="2800" dirty="0" smtClean="0">
                <a:latin typeface="+mn-ea"/>
              </a:rPr>
              <a:t>VMware workstation</a:t>
            </a:r>
            <a:endParaRPr kumimoji="1"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489364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下载虚拟机</a:t>
            </a:r>
            <a:r>
              <a:rPr lang="en-US" sz="2400" dirty="0" smtClean="0">
                <a:latin typeface="+mn-ea"/>
              </a:rPr>
              <a:t>VMware workstation</a:t>
            </a:r>
            <a:r>
              <a:rPr lang="zh-CN" altLang="en-US" sz="2400" dirty="0" smtClean="0">
                <a:latin typeface="+mn-ea"/>
              </a:rPr>
              <a:t>软件</a:t>
            </a:r>
            <a:endParaRPr lang="en-US" altLang="zh-CN" sz="2400" dirty="0" smtClean="0">
              <a:latin typeface="+mn-ea"/>
            </a:endParaRPr>
          </a:p>
          <a:p>
            <a:endParaRPr lang="zh-CN" altLang="en-US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方式一： 百度搜索</a:t>
            </a:r>
            <a:r>
              <a:rPr lang="en-US" sz="2400" dirty="0" smtClean="0">
                <a:latin typeface="+mn-ea"/>
              </a:rPr>
              <a:t>VMware workstation</a:t>
            </a:r>
            <a:r>
              <a:rPr lang="zh-CN" altLang="en-US" sz="2400" dirty="0" smtClean="0">
                <a:latin typeface="+mn-ea"/>
              </a:rPr>
              <a:t>后下载最新版本；</a:t>
            </a:r>
            <a:r>
              <a:rPr lang="en-US" sz="2400" dirty="0" smtClean="0">
                <a:latin typeface="+mn-ea"/>
              </a:rPr>
              <a:t>(</a:t>
            </a:r>
            <a:r>
              <a:rPr lang="zh-CN" altLang="en-US" sz="2400" dirty="0" smtClean="0">
                <a:latin typeface="+mn-ea"/>
              </a:rPr>
              <a:t>文中下载的是</a:t>
            </a:r>
            <a:r>
              <a:rPr lang="en-US" sz="2400" dirty="0" smtClean="0">
                <a:latin typeface="+mn-ea"/>
              </a:rPr>
              <a:t>12.1</a:t>
            </a:r>
            <a:r>
              <a:rPr lang="zh-CN" altLang="en-US" sz="2400" dirty="0" smtClean="0">
                <a:latin typeface="+mn-ea"/>
              </a:rPr>
              <a:t>版本的</a:t>
            </a:r>
            <a:r>
              <a:rPr lang="en-US" sz="2400" dirty="0" smtClean="0">
                <a:latin typeface="+mn-ea"/>
              </a:rPr>
              <a:t>)</a:t>
            </a:r>
          </a:p>
          <a:p>
            <a:endParaRPr lang="zh-CN" altLang="en-US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方式二： 访问</a:t>
            </a:r>
            <a:r>
              <a:rPr lang="en-US" sz="2400" dirty="0" smtClean="0">
                <a:latin typeface="+mn-ea"/>
              </a:rPr>
              <a:t>3.0</a:t>
            </a:r>
            <a:r>
              <a:rPr lang="zh-CN" altLang="en-US" sz="2400" dirty="0" smtClean="0">
                <a:latin typeface="+mn-ea"/>
              </a:rPr>
              <a:t>共享目录（</a:t>
            </a:r>
            <a:r>
              <a:rPr lang="en-US" sz="2400" dirty="0" smtClean="0">
                <a:latin typeface="+mn-ea"/>
              </a:rPr>
              <a:t>\\10.240.3.0\</a:t>
            </a:r>
            <a:r>
              <a:rPr lang="zh-CN" altLang="en-US" sz="2400" dirty="0" smtClean="0">
                <a:latin typeface="+mn-ea"/>
              </a:rPr>
              <a:t>软件部资料</a:t>
            </a:r>
            <a:r>
              <a:rPr lang="en-US" sz="2400" dirty="0" smtClean="0">
                <a:latin typeface="+mn-ea"/>
              </a:rPr>
              <a:t>\</a:t>
            </a:r>
            <a:r>
              <a:rPr lang="zh-CN" altLang="en-US" sz="2400" dirty="0" smtClean="0">
                <a:latin typeface="+mn-ea"/>
              </a:rPr>
              <a:t>工具</a:t>
            </a:r>
            <a:r>
              <a:rPr lang="en-US" sz="2400" dirty="0" smtClean="0">
                <a:latin typeface="+mn-ea"/>
              </a:rPr>
              <a:t>\VMware workstation and </a:t>
            </a:r>
            <a:r>
              <a:rPr lang="en-US" sz="2400" dirty="0" err="1" smtClean="0">
                <a:latin typeface="+mn-ea"/>
              </a:rPr>
              <a:t>Ubuntu</a:t>
            </a:r>
            <a:r>
              <a:rPr lang="en-US" sz="2400" dirty="0" smtClean="0">
                <a:latin typeface="+mn-ea"/>
              </a:rPr>
              <a:t> install files</a:t>
            </a:r>
            <a:r>
              <a:rPr lang="zh-CN" altLang="en-US" sz="2400" dirty="0" smtClean="0">
                <a:latin typeface="+mn-ea"/>
              </a:rPr>
              <a:t>）下载</a:t>
            </a:r>
            <a:r>
              <a:rPr lang="en-US" sz="2400" dirty="0" smtClean="0">
                <a:latin typeface="+mn-ea"/>
              </a:rPr>
              <a:t>12.1</a:t>
            </a:r>
            <a:r>
              <a:rPr lang="zh-CN" altLang="en-US" sz="2400" dirty="0" smtClean="0">
                <a:latin typeface="+mn-ea"/>
              </a:rPr>
              <a:t>版本的安装软件包。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注：</a:t>
            </a:r>
            <a:r>
              <a:rPr lang="en-US" sz="2400" dirty="0" smtClean="0">
                <a:latin typeface="+mn-ea"/>
              </a:rPr>
              <a:t> \\10.240.3.0\</a:t>
            </a:r>
            <a:r>
              <a:rPr lang="zh-CN" altLang="en-US" sz="2400" dirty="0" smtClean="0">
                <a:latin typeface="+mn-ea"/>
              </a:rPr>
              <a:t>共享目录的用户名：</a:t>
            </a:r>
            <a:r>
              <a:rPr lang="en-US" altLang="en-US" sz="2400" dirty="0" smtClean="0">
                <a:latin typeface="+mn-ea"/>
              </a:rPr>
              <a:t>software</a:t>
            </a:r>
            <a:r>
              <a:rPr lang="zh-CN" altLang="en-US" sz="2400" dirty="0" smtClean="0">
                <a:latin typeface="+mn-ea"/>
              </a:rPr>
              <a:t>  密码：</a:t>
            </a:r>
            <a:r>
              <a:rPr lang="en-US" altLang="en-US" sz="2400" dirty="0" smtClean="0">
                <a:latin typeface="+mn-ea"/>
              </a:rPr>
              <a:t> software</a:t>
            </a:r>
          </a:p>
          <a:p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说明：虚拟机也可以用</a:t>
            </a:r>
            <a:r>
              <a:rPr lang="en-US" altLang="zh-CN" sz="2400" dirty="0" smtClean="0">
                <a:latin typeface="+mn-ea"/>
              </a:rPr>
              <a:t>Oracle VM </a:t>
            </a:r>
            <a:r>
              <a:rPr lang="en-US" altLang="zh-CN" sz="2400" dirty="0" err="1" smtClean="0">
                <a:latin typeface="+mn-ea"/>
              </a:rPr>
              <a:t>VirtualBox</a:t>
            </a:r>
            <a:r>
              <a:rPr lang="zh-CN" altLang="en-US" sz="2400" dirty="0" smtClean="0">
                <a:latin typeface="+mn-ea"/>
              </a:rPr>
              <a:t>，有兴趣可以自己了解一下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5" name="文本框 36"/>
          <p:cNvSpPr txBox="1"/>
          <p:nvPr/>
        </p:nvSpPr>
        <p:spPr>
          <a:xfrm>
            <a:off x="9488384" y="1348104"/>
            <a:ext cx="2703616" cy="443197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打开</a:t>
            </a:r>
            <a:r>
              <a:rPr lang="en-US" altLang="zh-CN" sz="2000" dirty="0" smtClean="0"/>
              <a:t>WebViewBrowserActivity.java</a:t>
            </a:r>
            <a:r>
              <a:rPr lang="zh-CN" altLang="en-US" sz="2000" dirty="0" smtClean="0"/>
              <a:t>，如右图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8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右边红色框区域是当前文件的函数列表，通过这个列表可以快速访问当前文件的函数，比如显示高亮是</a:t>
            </a:r>
            <a:r>
              <a:rPr lang="en-US" altLang="zh-CN" sz="2000" dirty="0" err="1" smtClean="0"/>
              <a:t>getResources</a:t>
            </a:r>
            <a:r>
              <a:rPr lang="zh-CN" altLang="en-US" sz="2000" dirty="0" smtClean="0"/>
              <a:t>函数</a:t>
            </a:r>
            <a:endParaRPr lang="en-US" altLang="zh-CN" sz="20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9482" y="1431350"/>
            <a:ext cx="8344291" cy="5088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7784" y="786785"/>
            <a:ext cx="808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、常用的开发工具</a:t>
            </a:r>
            <a:endParaRPr lang="zh-CN" altLang="en-US" sz="2800" b="1" dirty="0"/>
          </a:p>
        </p:txBody>
      </p:sp>
      <p:grpSp>
        <p:nvGrpSpPr>
          <p:cNvPr id="2" name="组合 47"/>
          <p:cNvGrpSpPr/>
          <p:nvPr/>
        </p:nvGrpSpPr>
        <p:grpSpPr>
          <a:xfrm>
            <a:off x="303048" y="270527"/>
            <a:ext cx="667586" cy="1187142"/>
            <a:chOff x="1437265" y="964428"/>
            <a:chExt cx="2791834" cy="4964607"/>
          </a:xfrm>
          <a:noFill/>
        </p:grpSpPr>
        <p:sp>
          <p:nvSpPr>
            <p:cNvPr id="54" name="等腰三角形 48"/>
            <p:cNvSpPr/>
            <p:nvPr/>
          </p:nvSpPr>
          <p:spPr>
            <a:xfrm rot="4487488">
              <a:off x="1393298" y="151135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49"/>
            <p:cNvSpPr/>
            <p:nvPr/>
          </p:nvSpPr>
          <p:spPr>
            <a:xfrm rot="8090669">
              <a:off x="1472295" y="120946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0"/>
            <p:cNvSpPr/>
            <p:nvPr/>
          </p:nvSpPr>
          <p:spPr>
            <a:xfrm rot="8090669">
              <a:off x="2168788" y="136781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1"/>
            <p:cNvSpPr/>
            <p:nvPr/>
          </p:nvSpPr>
          <p:spPr>
            <a:xfrm rot="4392924">
              <a:off x="1885028" y="100839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2"/>
            <p:cNvSpPr/>
            <p:nvPr/>
          </p:nvSpPr>
          <p:spPr>
            <a:xfrm rot="4392924">
              <a:off x="2581518" y="1145180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3"/>
            <p:cNvSpPr/>
            <p:nvPr/>
          </p:nvSpPr>
          <p:spPr>
            <a:xfrm rot="8090669">
              <a:off x="2865743" y="150307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4"/>
            <p:cNvSpPr/>
            <p:nvPr/>
          </p:nvSpPr>
          <p:spPr>
            <a:xfrm rot="4392924">
              <a:off x="3278473" y="129494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55"/>
            <p:cNvSpPr/>
            <p:nvPr/>
          </p:nvSpPr>
          <p:spPr>
            <a:xfrm rot="4392924">
              <a:off x="3450215" y="195334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56"/>
            <p:cNvSpPr/>
            <p:nvPr/>
          </p:nvSpPr>
          <p:spPr>
            <a:xfrm rot="8090669">
              <a:off x="3047382" y="217571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57"/>
            <p:cNvSpPr/>
            <p:nvPr/>
          </p:nvSpPr>
          <p:spPr>
            <a:xfrm rot="4392924">
              <a:off x="2968890" y="24675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58"/>
            <p:cNvSpPr/>
            <p:nvPr/>
          </p:nvSpPr>
          <p:spPr>
            <a:xfrm rot="8090669">
              <a:off x="2567616" y="269299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59"/>
            <p:cNvSpPr/>
            <p:nvPr/>
          </p:nvSpPr>
          <p:spPr>
            <a:xfrm rot="8090669">
              <a:off x="3555221" y="166441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0"/>
            <p:cNvSpPr/>
            <p:nvPr/>
          </p:nvSpPr>
          <p:spPr>
            <a:xfrm rot="8090669">
              <a:off x="2742513" y="33743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1"/>
            <p:cNvSpPr/>
            <p:nvPr/>
          </p:nvSpPr>
          <p:spPr>
            <a:xfrm rot="4392924">
              <a:off x="2472275" y="299525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2"/>
            <p:cNvSpPr/>
            <p:nvPr/>
          </p:nvSpPr>
          <p:spPr>
            <a:xfrm rot="8090669">
              <a:off x="2052914" y="3200587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3"/>
            <p:cNvSpPr/>
            <p:nvPr/>
          </p:nvSpPr>
          <p:spPr>
            <a:xfrm rot="8090669">
              <a:off x="3635543" y="4290129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4"/>
            <p:cNvSpPr/>
            <p:nvPr/>
          </p:nvSpPr>
          <p:spPr>
            <a:xfrm rot="4392924">
              <a:off x="3163627" y="318896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65"/>
            <p:cNvSpPr/>
            <p:nvPr/>
          </p:nvSpPr>
          <p:spPr>
            <a:xfrm rot="8090669">
              <a:off x="3435637" y="357888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66"/>
            <p:cNvSpPr/>
            <p:nvPr/>
          </p:nvSpPr>
          <p:spPr>
            <a:xfrm rot="4392924">
              <a:off x="3375492" y="3888981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67"/>
            <p:cNvSpPr/>
            <p:nvPr/>
          </p:nvSpPr>
          <p:spPr>
            <a:xfrm rot="8090669">
              <a:off x="3158925" y="4813392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等腰三角形 68"/>
            <p:cNvSpPr/>
            <p:nvPr/>
          </p:nvSpPr>
          <p:spPr>
            <a:xfrm rot="4392924">
              <a:off x="3568271" y="4606266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等腰三角形 69"/>
            <p:cNvSpPr/>
            <p:nvPr/>
          </p:nvSpPr>
          <p:spPr>
            <a:xfrm rot="4392924">
              <a:off x="3073673" y="5122154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70"/>
            <p:cNvSpPr/>
            <p:nvPr/>
          </p:nvSpPr>
          <p:spPr>
            <a:xfrm rot="4392924">
              <a:off x="2371809" y="4986745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1"/>
            <p:cNvSpPr/>
            <p:nvPr/>
          </p:nvSpPr>
          <p:spPr>
            <a:xfrm rot="8090669">
              <a:off x="2657243" y="533547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2"/>
            <p:cNvSpPr/>
            <p:nvPr/>
          </p:nvSpPr>
          <p:spPr>
            <a:xfrm rot="8090669">
              <a:off x="1954051" y="5157408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3"/>
            <p:cNvSpPr/>
            <p:nvPr/>
          </p:nvSpPr>
          <p:spPr>
            <a:xfrm rot="4392924">
              <a:off x="1669576" y="4796993"/>
              <a:ext cx="637524" cy="549589"/>
            </a:xfrm>
            <a:prstGeom prst="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文本框 36"/>
          <p:cNvSpPr txBox="1"/>
          <p:nvPr/>
        </p:nvSpPr>
        <p:spPr>
          <a:xfrm>
            <a:off x="1105232" y="1395601"/>
            <a:ext cx="10021948" cy="526297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Source Insight </a:t>
            </a:r>
            <a:r>
              <a:rPr lang="zh-CN" altLang="en-US" sz="2400" dirty="0" smtClean="0"/>
              <a:t>常用的命令：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Shift+F8</a:t>
            </a:r>
            <a:r>
              <a:rPr lang="zh-CN" altLang="en-US" sz="2000" dirty="0" smtClean="0">
                <a:latin typeface="+mn-ea"/>
              </a:rPr>
              <a:t>：高亮选中的字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“ctrl + g</a:t>
            </a:r>
            <a:r>
              <a:rPr lang="zh-CN" altLang="en-US" sz="2000" dirty="0" smtClean="0">
                <a:latin typeface="+mn-ea"/>
              </a:rPr>
              <a:t>”或 </a:t>
            </a:r>
            <a:r>
              <a:rPr lang="en-US" altLang="zh-CN" sz="2000" dirty="0" smtClean="0">
                <a:latin typeface="+mn-ea"/>
              </a:rPr>
              <a:t>"F5" : </a:t>
            </a:r>
            <a:r>
              <a:rPr lang="zh-CN" altLang="en-US" sz="2000" dirty="0" smtClean="0">
                <a:latin typeface="+mn-ea"/>
              </a:rPr>
              <a:t>跳到指定行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、“</a:t>
            </a:r>
            <a:r>
              <a:rPr lang="en-US" altLang="zh-CN" sz="2000" dirty="0" smtClean="0">
                <a:latin typeface="+mn-ea"/>
              </a:rPr>
              <a:t>Ctrl+=” </a:t>
            </a:r>
            <a:r>
              <a:rPr lang="zh-CN" altLang="en-US" sz="2000" dirty="0" smtClean="0">
                <a:latin typeface="+mn-ea"/>
              </a:rPr>
              <a:t>或 </a:t>
            </a:r>
            <a:r>
              <a:rPr lang="en-US" altLang="zh-CN" sz="2000" dirty="0" smtClean="0">
                <a:latin typeface="+mn-ea"/>
              </a:rPr>
              <a:t>Ctrl+</a:t>
            </a:r>
            <a:r>
              <a:rPr lang="zh-CN" altLang="en-US" sz="2000" dirty="0" smtClean="0">
                <a:latin typeface="+mn-ea"/>
              </a:rPr>
              <a:t>鼠标点击标识：直接跳转至标识定义处调用处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err="1" smtClean="0">
                <a:latin typeface="+mn-ea"/>
              </a:rPr>
              <a:t>Ctrl+F</a:t>
            </a:r>
            <a:r>
              <a:rPr lang="en-US" altLang="zh-CN" sz="2000" dirty="0" smtClean="0">
                <a:latin typeface="+mn-ea"/>
              </a:rPr>
              <a:t> </a:t>
            </a:r>
            <a:r>
              <a:rPr lang="zh-CN" altLang="en-US" sz="2000" dirty="0" smtClean="0">
                <a:latin typeface="+mn-ea"/>
              </a:rPr>
              <a:t>：当前文件内查找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5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F7 </a:t>
            </a:r>
            <a:r>
              <a:rPr lang="zh-CN" altLang="en-US" sz="2000" dirty="0" smtClean="0">
                <a:latin typeface="+mn-ea"/>
              </a:rPr>
              <a:t>：打开</a:t>
            </a:r>
            <a:r>
              <a:rPr lang="en-US" altLang="zh-CN" sz="2000" dirty="0" smtClean="0">
                <a:latin typeface="+mn-ea"/>
              </a:rPr>
              <a:t>Browse Project Symbols</a:t>
            </a:r>
            <a:r>
              <a:rPr lang="zh-CN" altLang="en-US" sz="2000" dirty="0" smtClean="0">
                <a:latin typeface="+mn-ea"/>
              </a:rPr>
              <a:t>窗口，快速浏览工程内标识定义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6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F3</a:t>
            </a:r>
            <a:r>
              <a:rPr lang="zh-CN" altLang="en-US" sz="2000" dirty="0" smtClean="0">
                <a:latin typeface="+mn-ea"/>
              </a:rPr>
              <a:t>：本文件查找结果的上一个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7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F4</a:t>
            </a:r>
            <a:r>
              <a:rPr lang="zh-CN" altLang="en-US" sz="2000" dirty="0" smtClean="0">
                <a:latin typeface="+mn-ea"/>
              </a:rPr>
              <a:t>：本文件查找结果的下一个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8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err="1" smtClean="0">
                <a:latin typeface="+mn-ea"/>
              </a:rPr>
              <a:t>Ctrl+M</a:t>
            </a:r>
            <a:r>
              <a:rPr lang="zh-CN" altLang="en-US" sz="2000" dirty="0" smtClean="0">
                <a:latin typeface="+mn-ea"/>
              </a:rPr>
              <a:t>：创建或查找书签，方便下次找回此位置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9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err="1" smtClean="0">
                <a:latin typeface="+mn-ea"/>
              </a:rPr>
              <a:t>Ctrl+Tab</a:t>
            </a:r>
            <a:r>
              <a:rPr lang="zh-CN" altLang="en-US" sz="2000" dirty="0" smtClean="0">
                <a:latin typeface="+mn-ea"/>
              </a:rPr>
              <a:t>：切换预览文件</a:t>
            </a:r>
            <a:endParaRPr lang="en-US" altLang="zh-CN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+mn-ea"/>
              </a:rPr>
              <a:t>10</a:t>
            </a:r>
            <a:r>
              <a:rPr lang="zh-CN" altLang="en-US" sz="2000" dirty="0" smtClean="0">
                <a:latin typeface="+mn-ea"/>
              </a:rPr>
              <a:t>、更多快捷键请百度</a:t>
            </a:r>
            <a:r>
              <a:rPr lang="en-US" altLang="zh-CN" sz="2000" dirty="0" smtClean="0">
                <a:latin typeface="+mn-ea"/>
              </a:rPr>
              <a:t>….</a:t>
            </a:r>
            <a:endParaRPr lang="en-US" sz="2000" dirty="0" smtClean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2366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sp>
        <p:nvSpPr>
          <p:cNvPr id="5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33479" y="726051"/>
            <a:ext cx="3975100" cy="624107"/>
          </a:xfrm>
        </p:spPr>
        <p:txBody>
          <a:bodyPr/>
          <a:lstStyle/>
          <a:p>
            <a:r>
              <a:rPr kumimoji="1" lang="zh-CN" altLang="en-US" sz="4400" dirty="0" smtClean="0"/>
              <a:t>总结</a:t>
            </a:r>
            <a:endParaRPr kumimoji="1" lang="zh-CN" altLang="en-US" sz="4400" dirty="0"/>
          </a:p>
        </p:txBody>
      </p:sp>
      <p:sp>
        <p:nvSpPr>
          <p:cNvPr id="5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45029" y="1496290"/>
            <a:ext cx="10070275" cy="4180113"/>
          </a:xfrm>
        </p:spPr>
        <p:txBody>
          <a:bodyPr/>
          <a:lstStyle/>
          <a:p>
            <a:pPr lvl="0">
              <a:lnSpc>
                <a:spcPct val="130000"/>
              </a:lnSpc>
              <a:spcBef>
                <a:spcPts val="0"/>
              </a:spcBef>
            </a:pP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      本节课主要介绍了</a:t>
            </a:r>
            <a:r>
              <a:rPr lang="en-US" altLang="zh-CN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android</a:t>
            </a: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ea typeface="+mn-ea"/>
                <a:cs typeface=""/>
              </a:rPr>
              <a:t>开发平台的搭建流程，源码的下载和编译，以及一些常用工具，让大家了解</a:t>
            </a:r>
            <a:r>
              <a:rPr lang="en-US" altLang="zh-CN" sz="4000" b="0" dirty="0" smtClean="0">
                <a:solidFill>
                  <a:srgbClr val="000000"/>
                </a:solidFill>
                <a:latin typeface="+mn-ea"/>
                <a:cs typeface=""/>
              </a:rPr>
              <a:t>Android</a:t>
            </a: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cs typeface=""/>
              </a:rPr>
              <a:t>开发环境，掌握</a:t>
            </a:r>
            <a:r>
              <a:rPr lang="en-US" altLang="zh-CN" sz="4000" b="0" dirty="0" err="1" smtClean="0">
                <a:solidFill>
                  <a:srgbClr val="000000"/>
                </a:solidFill>
                <a:latin typeface="+mn-ea"/>
                <a:cs typeface=""/>
              </a:rPr>
              <a:t>ckt</a:t>
            </a:r>
            <a:r>
              <a:rPr lang="zh-CN" altLang="en-US" sz="4000" b="0" dirty="0" smtClean="0">
                <a:solidFill>
                  <a:srgbClr val="000000"/>
                </a:solidFill>
                <a:latin typeface="+mn-ea"/>
                <a:cs typeface=""/>
              </a:rPr>
              <a:t>开发编译环境搭建流程</a:t>
            </a:r>
            <a:endParaRPr lang="en-US" altLang="zh-CN" sz="4000" b="0" dirty="0">
              <a:solidFill>
                <a:srgbClr val="000000"/>
              </a:solidFill>
              <a:latin typeface="+mn-ea"/>
              <a:ea typeface="+mn-ea"/>
              <a:cs typeface="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6935"/>
          <a:stretch/>
        </p:blipFill>
        <p:spPr>
          <a:xfrm>
            <a:off x="3652840" y="-163743"/>
            <a:ext cx="9023658" cy="7256099"/>
          </a:xfrm>
          <a:prstGeom prst="rect">
            <a:avLst/>
          </a:prstGeom>
          <a:effectLst>
            <a:softEdge rad="1270000"/>
          </a:effectLst>
        </p:spPr>
      </p:pic>
      <p:grpSp>
        <p:nvGrpSpPr>
          <p:cNvPr id="17" name="组合 16"/>
          <p:cNvGrpSpPr/>
          <p:nvPr/>
        </p:nvGrpSpPr>
        <p:grpSpPr>
          <a:xfrm>
            <a:off x="916840" y="2007121"/>
            <a:ext cx="5998310" cy="2507729"/>
            <a:chOff x="721325" y="2135709"/>
            <a:chExt cx="5295456" cy="1938335"/>
          </a:xfrm>
        </p:grpSpPr>
        <p:sp>
          <p:nvSpPr>
            <p:cNvPr id="10" name="矩形 9"/>
            <p:cNvSpPr/>
            <p:nvPr/>
          </p:nvSpPr>
          <p:spPr>
            <a:xfrm>
              <a:off x="721325" y="3171827"/>
              <a:ext cx="3864963" cy="90221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endParaRPr kumimoji="1" lang="zh-CN" altLang="en-US">
                <a:solidFill>
                  <a:srgbClr val="E95454"/>
                </a:solidFill>
                <a:latin typeface="Calibri"/>
                <a:ea typeface="宋体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21325" y="2135709"/>
              <a:ext cx="5295456" cy="1749801"/>
              <a:chOff x="721325" y="2135709"/>
              <a:chExt cx="5295456" cy="174980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721325" y="2135709"/>
                <a:ext cx="5107976" cy="103611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6" tIns="45718" rIns="91436" bIns="45718" rtlCol="0" anchor="ctr"/>
              <a:lstStyle/>
              <a:p>
                <a:pPr algn="ctr"/>
                <a:endParaRPr kumimoji="1" lang="zh-CN" altLang="en-US">
                  <a:solidFill>
                    <a:srgbClr val="E95454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844706" y="2280458"/>
                <a:ext cx="5172075" cy="78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0" b="1" dirty="0">
                    <a:solidFill>
                      <a:srgbClr val="384956"/>
                    </a:solidFill>
                    <a:latin typeface="Arial"/>
                    <a:ea typeface="宋体"/>
                    <a:cs typeface="Arial"/>
                  </a:rPr>
                  <a:t>THANK</a:t>
                </a:r>
                <a:r>
                  <a:rPr kumimoji="1" lang="zh-CN" altLang="en-US" sz="6000" b="1" dirty="0">
                    <a:solidFill>
                      <a:srgbClr val="384956"/>
                    </a:solidFill>
                    <a:latin typeface="Arial"/>
                    <a:ea typeface="宋体"/>
                    <a:cs typeface="Arial"/>
                  </a:rPr>
                  <a:t> </a:t>
                </a:r>
                <a:r>
                  <a:rPr kumimoji="1" lang="en-US" altLang="zh-CN" sz="6000" b="1" dirty="0">
                    <a:solidFill>
                      <a:srgbClr val="384956"/>
                    </a:solidFill>
                    <a:latin typeface="Arial"/>
                    <a:ea typeface="宋体"/>
                    <a:cs typeface="Arial"/>
                  </a:rPr>
                  <a:t>YOU!</a:t>
                </a:r>
                <a:endParaRPr kumimoji="1" lang="zh-CN" altLang="en-US" sz="6000" b="1" dirty="0">
                  <a:solidFill>
                    <a:srgbClr val="384956"/>
                  </a:solidFill>
                  <a:latin typeface="Arial"/>
                  <a:ea typeface="宋体"/>
                  <a:cs typeface="Arial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16202" y="3171827"/>
                <a:ext cx="3741582" cy="713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5400" b="1" dirty="0">
                    <a:solidFill>
                      <a:srgbClr val="384956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感谢聆听！</a:t>
                </a:r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9" y="76039"/>
            <a:ext cx="1457193" cy="10118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75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6228039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1</a:t>
            </a:r>
            <a:r>
              <a:rPr lang="zh-CN" altLang="en-US" sz="2800" dirty="0" smtClean="0">
                <a:latin typeface="+mn-ea"/>
              </a:rPr>
              <a:t>、安装</a:t>
            </a:r>
            <a:r>
              <a:rPr lang="en-US" altLang="zh-CN" sz="2800" dirty="0" smtClean="0">
                <a:latin typeface="+mn-ea"/>
              </a:rPr>
              <a:t>VMware workstation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562108" y="1595003"/>
            <a:ext cx="3431969" cy="452431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安装虚拟机软件，安装完成后界面如图所示</a:t>
            </a:r>
            <a:r>
              <a:rPr lang="zh-CN" altLang="en-US" sz="2400" dirty="0" smtClean="0"/>
              <a:t>（安装方法请参考“</a:t>
            </a:r>
            <a:r>
              <a:rPr lang="en-US" sz="2400" dirty="0" smtClean="0"/>
              <a:t>CKT</a:t>
            </a:r>
            <a:r>
              <a:rPr lang="zh-CN" altLang="en-US" sz="2400" dirty="0" smtClean="0"/>
              <a:t>开发编译环境安装指导书</a:t>
            </a:r>
            <a:r>
              <a:rPr lang="en-US" sz="2400" dirty="0" smtClean="0"/>
              <a:t>-</a:t>
            </a:r>
            <a:r>
              <a:rPr lang="zh-CN" altLang="en-US" sz="2400" dirty="0" smtClean="0"/>
              <a:t>研发初级版</a:t>
            </a:r>
            <a:r>
              <a:rPr lang="en-US" sz="2400" dirty="0" smtClean="0"/>
              <a:t>A20160201.chm</a:t>
            </a:r>
            <a:r>
              <a:rPr lang="zh-CN" altLang="en-US" sz="2400" dirty="0" smtClean="0"/>
              <a:t>”说明文档）</a:t>
            </a:r>
            <a:endParaRPr lang="en-US" altLang="zh-CN" sz="2400" dirty="0" smtClean="0"/>
          </a:p>
          <a:p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说明：为了避免不同的</a:t>
            </a:r>
            <a:r>
              <a:rPr lang="en-US" altLang="zh-CN" sz="2400" dirty="0" err="1" smtClean="0">
                <a:latin typeface="+mn-ea"/>
              </a:rPr>
              <a:t>Vmware</a:t>
            </a:r>
            <a:r>
              <a:rPr lang="zh-CN" altLang="en-US" sz="2400" dirty="0" smtClean="0">
                <a:latin typeface="+mn-ea"/>
              </a:rPr>
              <a:t>版本带来的兼容性问题，建议使用</a:t>
            </a:r>
            <a:r>
              <a:rPr lang="en-US" altLang="zh-CN" sz="2400" dirty="0" err="1" smtClean="0">
                <a:latin typeface="+mn-ea"/>
              </a:rPr>
              <a:t>Vmware</a:t>
            </a:r>
            <a:r>
              <a:rPr lang="en-US" altLang="zh-CN" sz="2400" dirty="0" smtClean="0">
                <a:latin typeface="+mn-ea"/>
              </a:rPr>
              <a:t> 12.1</a:t>
            </a:r>
            <a:r>
              <a:rPr lang="zh-CN" altLang="en-US" sz="2400" dirty="0" smtClean="0">
                <a:latin typeface="+mn-ea"/>
              </a:rPr>
              <a:t>版本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2" y="1609482"/>
            <a:ext cx="7323947" cy="48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9315624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、在</a:t>
            </a:r>
            <a:r>
              <a:rPr lang="en-US" altLang="en-US" sz="2800" dirty="0" smtClean="0">
                <a:latin typeface="+mn-ea"/>
              </a:rPr>
              <a:t>VMware</a:t>
            </a:r>
            <a:r>
              <a:rPr lang="zh-CN" altLang="en-US" sz="2800" dirty="0" smtClean="0">
                <a:latin typeface="+mn-ea"/>
              </a:rPr>
              <a:t>虚拟机中安装</a:t>
            </a:r>
            <a:r>
              <a:rPr lang="en-US" altLang="en-US" sz="2800" dirty="0" smtClean="0">
                <a:latin typeface="+mn-ea"/>
              </a:rPr>
              <a:t>Ubuntu-12.04</a:t>
            </a:r>
            <a:r>
              <a:rPr lang="zh-CN" altLang="en-US" sz="2800" dirty="0" smtClean="0">
                <a:latin typeface="+mn-ea"/>
              </a:rPr>
              <a:t>系统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0030" y="1690004"/>
            <a:ext cx="9203377" cy="378564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下载</a:t>
            </a:r>
            <a:r>
              <a:rPr lang="en-US" altLang="zh-CN" sz="2400" dirty="0" err="1" smtClean="0">
                <a:latin typeface="+mn-ea"/>
              </a:rPr>
              <a:t>Ubuntu</a:t>
            </a:r>
            <a:r>
              <a:rPr lang="zh-CN" altLang="en-US" sz="2400" dirty="0" smtClean="0">
                <a:latin typeface="+mn-ea"/>
              </a:rPr>
              <a:t>系统软件包：</a:t>
            </a:r>
            <a:endParaRPr lang="en-US" altLang="zh-CN" sz="2400" dirty="0" smtClean="0">
              <a:latin typeface="+mn-ea"/>
            </a:endParaRPr>
          </a:p>
          <a:p>
            <a:endParaRPr lang="zh-CN" altLang="en-US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访问</a:t>
            </a:r>
            <a:r>
              <a:rPr lang="en-US" sz="2400" dirty="0" smtClean="0">
                <a:latin typeface="+mn-ea"/>
              </a:rPr>
              <a:t>3.0</a:t>
            </a:r>
            <a:r>
              <a:rPr lang="zh-CN" altLang="en-US" sz="2400" dirty="0" smtClean="0">
                <a:latin typeface="+mn-ea"/>
              </a:rPr>
              <a:t>共享目录（</a:t>
            </a:r>
            <a:r>
              <a:rPr lang="en-US" sz="2400" dirty="0" smtClean="0">
                <a:latin typeface="+mn-ea"/>
              </a:rPr>
              <a:t>\\10.240.3.0\</a:t>
            </a:r>
            <a:r>
              <a:rPr lang="zh-CN" altLang="en-US" sz="2400" dirty="0" smtClean="0">
                <a:latin typeface="+mn-ea"/>
              </a:rPr>
              <a:t>软件部资料</a:t>
            </a:r>
            <a:r>
              <a:rPr lang="en-US" sz="2400" dirty="0" smtClean="0">
                <a:latin typeface="+mn-ea"/>
              </a:rPr>
              <a:t>\</a:t>
            </a:r>
            <a:r>
              <a:rPr lang="zh-CN" altLang="en-US" sz="2400" dirty="0" smtClean="0">
                <a:latin typeface="+mn-ea"/>
              </a:rPr>
              <a:t>工具</a:t>
            </a:r>
            <a:r>
              <a:rPr lang="en-US" sz="2400" dirty="0" smtClean="0">
                <a:latin typeface="+mn-ea"/>
              </a:rPr>
              <a:t>\VMware workstation and </a:t>
            </a:r>
            <a:r>
              <a:rPr lang="en-US" sz="2400" dirty="0" err="1" smtClean="0">
                <a:latin typeface="+mn-ea"/>
              </a:rPr>
              <a:t>Ubuntu</a:t>
            </a:r>
            <a:r>
              <a:rPr lang="en-US" sz="2400" dirty="0" smtClean="0">
                <a:latin typeface="+mn-ea"/>
              </a:rPr>
              <a:t> install files</a:t>
            </a:r>
            <a:r>
              <a:rPr lang="zh-CN" altLang="en-US" sz="2400" dirty="0" smtClean="0">
                <a:latin typeface="+mn-ea"/>
              </a:rPr>
              <a:t>）下载</a:t>
            </a:r>
            <a:r>
              <a:rPr lang="en-US" sz="2400" dirty="0" smtClean="0">
                <a:latin typeface="+mn-ea"/>
              </a:rPr>
              <a:t>Ubuntu-12.04.zip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下载回本地之后解压：</a:t>
            </a:r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  <a:p>
            <a:endParaRPr lang="en-US" altLang="zh-CN" sz="24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852" y="3950091"/>
            <a:ext cx="9839575" cy="183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27784" y="864098"/>
            <a:ext cx="8626855" cy="403777"/>
          </a:xfrm>
        </p:spPr>
        <p:txBody>
          <a:bodyPr/>
          <a:lstStyle/>
          <a:p>
            <a:r>
              <a:rPr lang="en-US" altLang="zh-CN" sz="2800" dirty="0" smtClean="0">
                <a:latin typeface="+mn-ea"/>
              </a:rPr>
              <a:t>2</a:t>
            </a:r>
            <a:r>
              <a:rPr lang="zh-CN" altLang="en-US" sz="2800" dirty="0" smtClean="0">
                <a:latin typeface="+mn-ea"/>
              </a:rPr>
              <a:t>、在</a:t>
            </a:r>
            <a:r>
              <a:rPr lang="en-US" altLang="en-US" sz="2800" dirty="0" smtClean="0">
                <a:latin typeface="+mn-ea"/>
              </a:rPr>
              <a:t>VMware</a:t>
            </a:r>
            <a:r>
              <a:rPr lang="zh-CN" altLang="en-US" sz="2800" dirty="0" smtClean="0">
                <a:latin typeface="+mn-ea"/>
              </a:rPr>
              <a:t>虚拟机中安装</a:t>
            </a:r>
            <a:r>
              <a:rPr lang="en-US" altLang="en-US" sz="2800" dirty="0" smtClean="0">
                <a:latin typeface="+mn-ea"/>
              </a:rPr>
              <a:t>Ubuntu-12.04</a:t>
            </a:r>
            <a:r>
              <a:rPr lang="zh-CN" altLang="en-US" sz="2800" dirty="0" smtClean="0">
                <a:latin typeface="+mn-ea"/>
              </a:rPr>
              <a:t>系统</a:t>
            </a:r>
            <a:endParaRPr kumimoji="1" lang="zh-CN" altLang="en-US" sz="2800" dirty="0"/>
          </a:p>
        </p:txBody>
      </p:sp>
      <p:grpSp>
        <p:nvGrpSpPr>
          <p:cNvPr id="2" name="组合 3"/>
          <p:cNvGrpSpPr/>
          <p:nvPr/>
        </p:nvGrpSpPr>
        <p:grpSpPr>
          <a:xfrm>
            <a:off x="452689" y="319437"/>
            <a:ext cx="518861" cy="1152452"/>
            <a:chOff x="8582019" y="872689"/>
            <a:chExt cx="1765051" cy="3920387"/>
          </a:xfrm>
        </p:grpSpPr>
        <p:sp>
          <p:nvSpPr>
            <p:cNvPr id="5" name="等腰三角形 4"/>
            <p:cNvSpPr/>
            <p:nvPr/>
          </p:nvSpPr>
          <p:spPr>
            <a:xfrm rot="19791212">
              <a:off x="8582019" y="164426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8928055" y="125881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9290101" y="1266622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809046">
              <a:off x="9614698" y="872689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9614698" y="16767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9451344" y="217474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9614698" y="2499297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9451344" y="2997274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9614698" y="332649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9451344" y="3824468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9614698" y="4161721"/>
              <a:ext cx="732372" cy="631355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562109" y="1595001"/>
            <a:ext cx="3028208" cy="193898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首先打开</a:t>
            </a:r>
            <a:r>
              <a:rPr lang="en-US" altLang="zh-CN" sz="2400" dirty="0" err="1" smtClean="0">
                <a:latin typeface="+mn-ea"/>
              </a:rPr>
              <a:t>Vmware</a:t>
            </a:r>
            <a:r>
              <a:rPr lang="zh-CN" altLang="en-US" sz="2400" dirty="0" smtClean="0">
                <a:latin typeface="+mn-ea"/>
              </a:rPr>
              <a:t>软件，打开之后选择创建新的虚拟机，如图所示</a:t>
            </a:r>
          </a:p>
          <a:p>
            <a:endParaRPr lang="zh-CN" altLang="en-US" sz="24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367071" y="6430634"/>
            <a:ext cx="2780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www.ck-telecom.com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73" y="122310"/>
            <a:ext cx="1457193" cy="101180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329" y="1615043"/>
            <a:ext cx="7307159" cy="489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35922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74">
      <a:dk1>
        <a:srgbClr val="000000"/>
      </a:dk1>
      <a:lt1>
        <a:srgbClr val="FFFFFF"/>
      </a:lt1>
      <a:dk2>
        <a:srgbClr val="F1B015"/>
      </a:dk2>
      <a:lt2>
        <a:srgbClr val="FF7F01"/>
      </a:lt2>
      <a:accent1>
        <a:srgbClr val="00BFC3"/>
      </a:accent1>
      <a:accent2>
        <a:srgbClr val="0096FF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3816</Words>
  <Application>Microsoft Office PowerPoint</Application>
  <PresentationFormat>自定义</PresentationFormat>
  <Paragraphs>490</Paragraphs>
  <Slides>63</Slides>
  <Notes>32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USER</cp:lastModifiedBy>
  <cp:revision>425</cp:revision>
  <dcterms:created xsi:type="dcterms:W3CDTF">2015-10-12T02:05:46Z</dcterms:created>
  <dcterms:modified xsi:type="dcterms:W3CDTF">2017-07-06T03:31:53Z</dcterms:modified>
</cp:coreProperties>
</file>